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Montserrat"/>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974a7022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974a7022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9774998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9774998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97749985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97749985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97749985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97749985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97749985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97749985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97749985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97749985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97749985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97749985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97749985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97749985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97749985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97749985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97749985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97749985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97749985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97749985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97749985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97749985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97749985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97749985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97749985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97749985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97749985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97749985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97749985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97749985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97749985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97749985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97749985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97749985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97749985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97749985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b44627dca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b44627dc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97749985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97749985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97749985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97749985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97749985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97749985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97749985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97749985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97749985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97749985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97749985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97749985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97749985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97749985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97749985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97749985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b44627dca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b44627dca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b657291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657291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b44627dc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b44627dc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b44627dca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b44627dca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974a7022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974a7022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193625"/>
            <a:ext cx="5017500" cy="20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000000"/>
                </a:solidFill>
                <a:latin typeface="Lato"/>
                <a:ea typeface="Lato"/>
                <a:cs typeface="Lato"/>
                <a:sym typeface="Lato"/>
              </a:rPr>
              <a:t>Relationship of DevOps to Agile, Lean and Continuous Deploymente</a:t>
            </a:r>
            <a:endParaRPr sz="3000">
              <a:solidFill>
                <a:srgbClr val="000000"/>
              </a:solidFill>
              <a:latin typeface="Lato"/>
              <a:ea typeface="Lato"/>
              <a:cs typeface="Lato"/>
              <a:sym typeface="Lato"/>
            </a:endParaRPr>
          </a:p>
        </p:txBody>
      </p:sp>
      <p:sp>
        <p:nvSpPr>
          <p:cNvPr id="229" name="Google Shape;229;p17"/>
          <p:cNvSpPr txBox="1"/>
          <p:nvPr>
            <p:ph idx="1" type="subTitle"/>
          </p:nvPr>
        </p:nvSpPr>
        <p:spPr>
          <a:xfrm>
            <a:off x="5280000" y="4210675"/>
            <a:ext cx="3470700" cy="55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000000"/>
                </a:solidFill>
              </a:rPr>
              <a:t>Um estudo d</a:t>
            </a:r>
            <a:r>
              <a:rPr lang="pt-BR">
                <a:solidFill>
                  <a:srgbClr val="000000"/>
                </a:solidFill>
              </a:rPr>
              <a:t>e revisão de literatura multivocal</a:t>
            </a:r>
            <a:endParaRPr>
              <a:solidFill>
                <a:srgbClr val="000000"/>
              </a:solidFill>
            </a:endParaRPr>
          </a:p>
          <a:p>
            <a:pPr indent="0" lvl="0" marL="0" rtl="0" algn="l">
              <a:lnSpc>
                <a:spcPct val="115000"/>
              </a:lnSpc>
              <a:spcBef>
                <a:spcPts val="1600"/>
              </a:spcBef>
              <a:spcAft>
                <a:spcPts val="1600"/>
              </a:spcAft>
              <a:buNone/>
            </a:pPr>
            <a:r>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26"/>
          <p:cNvPicPr preferRelativeResize="0"/>
          <p:nvPr/>
        </p:nvPicPr>
        <p:blipFill>
          <a:blip r:embed="rId3">
            <a:alphaModFix/>
          </a:blip>
          <a:stretch>
            <a:fillRect/>
          </a:stretch>
        </p:blipFill>
        <p:spPr>
          <a:xfrm>
            <a:off x="110131" y="49813"/>
            <a:ext cx="8923731" cy="504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latin typeface="Lato"/>
                <a:ea typeface="Lato"/>
                <a:cs typeface="Lato"/>
                <a:sym typeface="Lato"/>
              </a:rPr>
              <a:t>Objetivo do Artigo</a:t>
            </a:r>
            <a:endParaRPr>
              <a:solidFill>
                <a:srgbClr val="000000"/>
              </a:solidFill>
              <a:latin typeface="Lato"/>
              <a:ea typeface="Lato"/>
              <a:cs typeface="Lato"/>
              <a:sym typeface="Lato"/>
            </a:endParaRPr>
          </a:p>
        </p:txBody>
      </p:sp>
      <p:sp>
        <p:nvSpPr>
          <p:cNvPr id="304" name="Google Shape;304;p27"/>
          <p:cNvSpPr txBox="1"/>
          <p:nvPr>
            <p:ph idx="1" type="body"/>
          </p:nvPr>
        </p:nvSpPr>
        <p:spPr>
          <a:xfrm>
            <a:off x="1206825" y="1204800"/>
            <a:ext cx="4194000" cy="330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Esclarecer a relação do DevOps com as abordagens de desenvolvimento de software. Especificamente, uma análise interpretativa de dados coletadas de fontes on-line e de um workshop com profissionais que exploram o relacionamento do DevOps ao desenvolvimento de software ágil, lean e CD.</a:t>
            </a:r>
            <a:endParaRPr sz="1400">
              <a:solidFill>
                <a:srgbClr val="000000"/>
              </a:solidFill>
              <a:latin typeface="Montserrat"/>
              <a:ea typeface="Montserrat"/>
              <a:cs typeface="Montserrat"/>
              <a:sym typeface="Montserrat"/>
            </a:endParaRPr>
          </a:p>
          <a:p>
            <a:pPr indent="0" lvl="0" marL="457200" rtl="0" algn="l">
              <a:spcBef>
                <a:spcPts val="0"/>
              </a:spcBef>
              <a:spcAft>
                <a:spcPts val="0"/>
              </a:spcAft>
              <a:buNone/>
            </a:pPr>
            <a:r>
              <a:t/>
            </a:r>
            <a:endParaRPr sz="1400">
              <a:solidFill>
                <a:srgbClr val="000000"/>
              </a:solidFill>
              <a:latin typeface="Montserrat"/>
              <a:ea typeface="Montserrat"/>
              <a:cs typeface="Montserrat"/>
              <a:sym typeface="Montserrat"/>
            </a:endParaRPr>
          </a:p>
          <a:p>
            <a:pPr indent="-311150" lvl="0" marL="457200" rtl="0" algn="l">
              <a:spcBef>
                <a:spcPts val="0"/>
              </a:spcBef>
              <a:spcAft>
                <a:spcPts val="0"/>
              </a:spcAft>
              <a:buClr>
                <a:srgbClr val="000000"/>
              </a:buClr>
              <a:buSzPts val="1300"/>
              <a:buChar char="●"/>
            </a:pPr>
            <a:r>
              <a:rPr lang="pt-BR" sz="1400">
                <a:solidFill>
                  <a:srgbClr val="000000"/>
                </a:solidFill>
                <a:latin typeface="Montserrat"/>
                <a:ea typeface="Montserrat"/>
                <a:cs typeface="Montserrat"/>
                <a:sym typeface="Montserrat"/>
              </a:rPr>
              <a:t>O artigo também relata os efeitos alegados pelos DevOps e as métricas usadas para avaliar esses efeitos.</a:t>
            </a:r>
            <a:r>
              <a:rPr lang="pt-BR" sz="1100">
                <a:solidFill>
                  <a:srgbClr val="000000"/>
                </a:solidFill>
                <a:latin typeface="Arial"/>
                <a:ea typeface="Arial"/>
                <a:cs typeface="Arial"/>
                <a:sym typeface="Arial"/>
              </a:rPr>
              <a:t> </a:t>
            </a:r>
            <a:endParaRPr/>
          </a:p>
        </p:txBody>
      </p:sp>
      <p:pic>
        <p:nvPicPr>
          <p:cNvPr id="305" name="Google Shape;305;p27"/>
          <p:cNvPicPr preferRelativeResize="0"/>
          <p:nvPr/>
        </p:nvPicPr>
        <p:blipFill>
          <a:blip r:embed="rId3">
            <a:alphaModFix/>
          </a:blip>
          <a:stretch>
            <a:fillRect/>
          </a:stretch>
        </p:blipFill>
        <p:spPr>
          <a:xfrm>
            <a:off x="5553225" y="1460250"/>
            <a:ext cx="3438374" cy="3438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8"/>
          <p:cNvSpPr txBox="1"/>
          <p:nvPr>
            <p:ph type="title"/>
          </p:nvPr>
        </p:nvSpPr>
        <p:spPr>
          <a:xfrm>
            <a:off x="1310475" y="290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latin typeface="Lato"/>
                <a:ea typeface="Lato"/>
                <a:cs typeface="Lato"/>
                <a:sym typeface="Lato"/>
              </a:rPr>
              <a:t>Visão Geral do Artigo</a:t>
            </a:r>
            <a:endParaRPr>
              <a:solidFill>
                <a:srgbClr val="000000"/>
              </a:solidFill>
              <a:latin typeface="Lato"/>
              <a:ea typeface="Lato"/>
              <a:cs typeface="Lato"/>
              <a:sym typeface="Lato"/>
            </a:endParaRPr>
          </a:p>
        </p:txBody>
      </p:sp>
      <p:sp>
        <p:nvSpPr>
          <p:cNvPr id="311" name="Google Shape;311;p28"/>
          <p:cNvSpPr txBox="1"/>
          <p:nvPr>
            <p:ph idx="1" type="body"/>
          </p:nvPr>
        </p:nvSpPr>
        <p:spPr>
          <a:xfrm>
            <a:off x="1193850" y="973625"/>
            <a:ext cx="41940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400">
                <a:solidFill>
                  <a:srgbClr val="000000"/>
                </a:solidFill>
                <a:latin typeface="Montserrat"/>
                <a:ea typeface="Montserrat"/>
                <a:cs typeface="Montserrat"/>
                <a:sym typeface="Montserrat"/>
              </a:rPr>
              <a:t>Este estudo compara o DevOps com agile, lean e abordagens de implantação contínua no desenvolvimento de software a partir de quatro perspectivas: origem, adoção, implementação e metas. </a:t>
            </a:r>
            <a:endParaRPr sz="1400">
              <a:solidFill>
                <a:srgbClr val="000000"/>
              </a:solidFill>
              <a:latin typeface="Montserrat"/>
              <a:ea typeface="Montserrat"/>
              <a:cs typeface="Montserrat"/>
              <a:sym typeface="Montserrat"/>
            </a:endParaRPr>
          </a:p>
          <a:p>
            <a:pPr indent="0" lvl="0" marL="0" rtl="0" algn="just">
              <a:spcBef>
                <a:spcPts val="0"/>
              </a:spcBef>
              <a:spcAft>
                <a:spcPts val="0"/>
              </a:spcAft>
              <a:buNone/>
            </a:pPr>
            <a:r>
              <a:t/>
            </a:r>
            <a:endParaRPr sz="1400">
              <a:solidFill>
                <a:srgbClr val="000000"/>
              </a:solidFill>
              <a:latin typeface="Montserrat"/>
              <a:ea typeface="Montserrat"/>
              <a:cs typeface="Montserrat"/>
              <a:sym typeface="Montserrat"/>
            </a:endParaRPr>
          </a:p>
          <a:p>
            <a:pPr indent="0" lvl="0" marL="0" rtl="0" algn="just">
              <a:spcBef>
                <a:spcPts val="0"/>
              </a:spcBef>
              <a:spcAft>
                <a:spcPts val="0"/>
              </a:spcAft>
              <a:buNone/>
            </a:pPr>
            <a:r>
              <a:rPr lang="pt-BR" sz="1400">
                <a:solidFill>
                  <a:srgbClr val="000000"/>
                </a:solidFill>
                <a:latin typeface="Montserrat"/>
                <a:ea typeface="Montserrat"/>
                <a:cs typeface="Montserrat"/>
                <a:sym typeface="Montserrat"/>
              </a:rPr>
              <a:t>O estudo também relata sobre os efeitos alegados e sobre as métricas de DevOps usadas para avaliar esses efeitos. </a:t>
            </a:r>
            <a:endParaRPr sz="1400">
              <a:solidFill>
                <a:srgbClr val="000000"/>
              </a:solidFill>
              <a:latin typeface="Montserrat"/>
              <a:ea typeface="Montserrat"/>
              <a:cs typeface="Montserrat"/>
              <a:sym typeface="Montserrat"/>
            </a:endParaRPr>
          </a:p>
          <a:p>
            <a:pPr indent="0" lvl="0" marL="0" rtl="0" algn="just">
              <a:spcBef>
                <a:spcPts val="0"/>
              </a:spcBef>
              <a:spcAft>
                <a:spcPts val="0"/>
              </a:spcAft>
              <a:buNone/>
            </a:pPr>
            <a:r>
              <a:t/>
            </a:r>
            <a:endParaRPr sz="1400">
              <a:solidFill>
                <a:srgbClr val="000000"/>
              </a:solidFill>
              <a:latin typeface="Montserrat"/>
              <a:ea typeface="Montserrat"/>
              <a:cs typeface="Montserrat"/>
              <a:sym typeface="Montserrat"/>
            </a:endParaRPr>
          </a:p>
          <a:p>
            <a:pPr indent="0" lvl="0" marL="0" rtl="0" algn="just">
              <a:spcBef>
                <a:spcPts val="0"/>
              </a:spcBef>
              <a:spcAft>
                <a:spcPts val="0"/>
              </a:spcAft>
              <a:buNone/>
            </a:pPr>
            <a:r>
              <a:rPr lang="pt-BR" sz="1400">
                <a:solidFill>
                  <a:srgbClr val="000000"/>
                </a:solidFill>
                <a:latin typeface="Montserrat"/>
                <a:ea typeface="Montserrat"/>
                <a:cs typeface="Montserrat"/>
                <a:sym typeface="Montserrat"/>
              </a:rPr>
              <a:t>A pesquisa é baseada em uma análise interpretativa dados qualitativos de documentos que descrevem DevOps e práticas de respostas em um workshop de DevOps.</a:t>
            </a:r>
            <a:endParaRPr sz="1400">
              <a:solidFill>
                <a:srgbClr val="000000"/>
              </a:solidFill>
              <a:latin typeface="Montserrat"/>
              <a:ea typeface="Montserrat"/>
              <a:cs typeface="Montserrat"/>
              <a:sym typeface="Montserrat"/>
            </a:endParaRPr>
          </a:p>
          <a:p>
            <a:pPr indent="0" lvl="0" marL="0" rtl="0" algn="l">
              <a:spcBef>
                <a:spcPts val="0"/>
              </a:spcBef>
              <a:spcAft>
                <a:spcPts val="1600"/>
              </a:spcAft>
              <a:buNone/>
            </a:pPr>
            <a:r>
              <a:t/>
            </a:r>
            <a:endParaRPr>
              <a:latin typeface="Montserrat"/>
              <a:ea typeface="Montserrat"/>
              <a:cs typeface="Montserrat"/>
              <a:sym typeface="Montserrat"/>
            </a:endParaRPr>
          </a:p>
        </p:txBody>
      </p:sp>
      <p:pic>
        <p:nvPicPr>
          <p:cNvPr id="312" name="Google Shape;312;p28"/>
          <p:cNvPicPr preferRelativeResize="0"/>
          <p:nvPr/>
        </p:nvPicPr>
        <p:blipFill>
          <a:blip r:embed="rId3">
            <a:alphaModFix/>
          </a:blip>
          <a:stretch>
            <a:fillRect/>
          </a:stretch>
        </p:blipFill>
        <p:spPr>
          <a:xfrm>
            <a:off x="5786375" y="1567550"/>
            <a:ext cx="2716750" cy="2716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latin typeface="Lato"/>
                <a:ea typeface="Lato"/>
                <a:cs typeface="Lato"/>
                <a:sym typeface="Lato"/>
              </a:rPr>
              <a:t>Questões Abordadas pelo Estudo</a:t>
            </a:r>
            <a:endParaRPr>
              <a:solidFill>
                <a:srgbClr val="000000"/>
              </a:solidFill>
              <a:latin typeface="Lato"/>
              <a:ea typeface="Lato"/>
              <a:cs typeface="Lato"/>
              <a:sym typeface="Lato"/>
            </a:endParaRPr>
          </a:p>
        </p:txBody>
      </p:sp>
      <p:sp>
        <p:nvSpPr>
          <p:cNvPr id="318" name="Google Shape;318;p2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Montserrat"/>
                <a:ea typeface="Montserrat"/>
                <a:cs typeface="Montserrat"/>
                <a:sym typeface="Montserrat"/>
              </a:rPr>
              <a:t>01</a:t>
            </a:r>
            <a:endParaRPr/>
          </a:p>
          <a:p>
            <a:pPr indent="0" lvl="0" marL="0" rtl="0" algn="l">
              <a:spcBef>
                <a:spcPts val="0"/>
              </a:spcBef>
              <a:spcAft>
                <a:spcPts val="0"/>
              </a:spcAft>
              <a:buNone/>
            </a:pPr>
            <a:r>
              <a:t/>
            </a:r>
            <a:endParaRPr sz="1300"/>
          </a:p>
        </p:txBody>
      </p:sp>
      <p:sp>
        <p:nvSpPr>
          <p:cNvPr id="319" name="Google Shape;319;p2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rgbClr val="000000"/>
                </a:solidFill>
                <a:latin typeface="Montserrat"/>
                <a:ea typeface="Montserrat"/>
                <a:cs typeface="Montserrat"/>
                <a:sym typeface="Montserrat"/>
              </a:rPr>
              <a:t>Como o DevOps se relaciona com agile, lean e CD?</a:t>
            </a:r>
            <a:endParaRPr sz="1400">
              <a:solidFill>
                <a:srgbClr val="000000"/>
              </a:solidFill>
              <a:latin typeface="Montserrat"/>
              <a:ea typeface="Montserrat"/>
              <a:cs typeface="Montserrat"/>
              <a:sym typeface="Montserrat"/>
            </a:endParaRPr>
          </a:p>
        </p:txBody>
      </p:sp>
      <p:sp>
        <p:nvSpPr>
          <p:cNvPr id="320" name="Google Shape;320;p2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Montserrat"/>
                <a:ea typeface="Montserrat"/>
                <a:cs typeface="Montserrat"/>
                <a:sym typeface="Montserrat"/>
              </a:rPr>
              <a:t>02</a:t>
            </a:r>
            <a:endParaRPr/>
          </a:p>
          <a:p>
            <a:pPr indent="0" lvl="0" marL="0" rtl="0" algn="l">
              <a:spcBef>
                <a:spcPts val="0"/>
              </a:spcBef>
              <a:spcAft>
                <a:spcPts val="0"/>
              </a:spcAft>
              <a:buNone/>
            </a:pPr>
            <a:r>
              <a:t/>
            </a:r>
            <a:endParaRPr sz="1300"/>
          </a:p>
        </p:txBody>
      </p:sp>
      <p:sp>
        <p:nvSpPr>
          <p:cNvPr id="321" name="Google Shape;321;p29"/>
          <p:cNvSpPr txBox="1"/>
          <p:nvPr>
            <p:ph idx="1" type="body"/>
          </p:nvPr>
        </p:nvSpPr>
        <p:spPr>
          <a:xfrm>
            <a:off x="2030400" y="26584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rgbClr val="000000"/>
                </a:solidFill>
                <a:latin typeface="Montserrat"/>
                <a:ea typeface="Montserrat"/>
                <a:cs typeface="Montserrat"/>
                <a:sym typeface="Montserrat"/>
              </a:rPr>
              <a:t>Quais são os efeitos reivindicados do DevOps e quais métricas podem ser usadas para avaliar esses efeitos?</a:t>
            </a:r>
            <a:endParaRPr sz="14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322" name="Google Shape;322;p29"/>
          <p:cNvPicPr preferRelativeResize="0"/>
          <p:nvPr/>
        </p:nvPicPr>
        <p:blipFill>
          <a:blip r:embed="rId3">
            <a:alphaModFix/>
          </a:blip>
          <a:stretch>
            <a:fillRect/>
          </a:stretch>
        </p:blipFill>
        <p:spPr>
          <a:xfrm>
            <a:off x="6725100" y="393750"/>
            <a:ext cx="2053000" cy="2053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latin typeface="Lato"/>
                <a:ea typeface="Lato"/>
                <a:cs typeface="Lato"/>
                <a:sym typeface="Lato"/>
              </a:rPr>
              <a:t>Devops: Antecedentes e Trabalhos Relacionados</a:t>
            </a:r>
            <a:endParaRPr>
              <a:solidFill>
                <a:srgbClr val="000000"/>
              </a:solidFill>
              <a:latin typeface="Lato"/>
              <a:ea typeface="Lato"/>
              <a:cs typeface="Lato"/>
              <a:sym typeface="Lato"/>
            </a:endParaRPr>
          </a:p>
          <a:p>
            <a:pPr indent="0" lvl="0" marL="0" rtl="0" algn="l">
              <a:spcBef>
                <a:spcPts val="0"/>
              </a:spcBef>
              <a:spcAft>
                <a:spcPts val="0"/>
              </a:spcAft>
              <a:buNone/>
            </a:pPr>
            <a:r>
              <a:t/>
            </a:r>
            <a:endParaRPr>
              <a:solidFill>
                <a:srgbClr val="000000"/>
              </a:solidFill>
              <a:latin typeface="Lato"/>
              <a:ea typeface="Lato"/>
              <a:cs typeface="Lato"/>
              <a:sym typeface="Lato"/>
            </a:endParaRPr>
          </a:p>
        </p:txBody>
      </p:sp>
      <p:sp>
        <p:nvSpPr>
          <p:cNvPr id="328" name="Google Shape;328;p30"/>
          <p:cNvSpPr txBox="1"/>
          <p:nvPr/>
        </p:nvSpPr>
        <p:spPr>
          <a:xfrm>
            <a:off x="1476975" y="2098850"/>
            <a:ext cx="5558100" cy="203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Uma mentalidade substanciada por um conjunto de práticas para encorajar colaboração entre equipes - especialmente desenvolvimento e operações de TI - dentro uma organização de desenvolvimento de software, a fim de operar sistemas resilientes e acelerar a entrega da mudança</a:t>
            </a:r>
            <a:endParaRPr>
              <a:latin typeface="Montserrat"/>
              <a:ea typeface="Montserrat"/>
              <a:cs typeface="Montserrat"/>
              <a:sym typeface="Montserrat"/>
            </a:endParaRPr>
          </a:p>
        </p:txBody>
      </p:sp>
      <p:sp>
        <p:nvSpPr>
          <p:cNvPr id="329" name="Google Shape;329;p30"/>
          <p:cNvSpPr txBox="1"/>
          <p:nvPr/>
        </p:nvSpPr>
        <p:spPr>
          <a:xfrm>
            <a:off x="1049450" y="2409800"/>
            <a:ext cx="4794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latin typeface="Montserrat"/>
                <a:ea typeface="Montserrat"/>
                <a:cs typeface="Montserrat"/>
                <a:sym typeface="Montserrat"/>
              </a:rPr>
              <a:t>“</a:t>
            </a:r>
            <a:endParaRPr sz="7200">
              <a:latin typeface="Montserrat"/>
              <a:ea typeface="Montserrat"/>
              <a:cs typeface="Montserrat"/>
              <a:sym typeface="Montserrat"/>
            </a:endParaRPr>
          </a:p>
        </p:txBody>
      </p:sp>
      <p:sp>
        <p:nvSpPr>
          <p:cNvPr id="330" name="Google Shape;330;p30"/>
          <p:cNvSpPr txBox="1"/>
          <p:nvPr/>
        </p:nvSpPr>
        <p:spPr>
          <a:xfrm>
            <a:off x="6866650" y="3368525"/>
            <a:ext cx="4794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latin typeface="Montserrat"/>
                <a:ea typeface="Montserrat"/>
                <a:cs typeface="Montserrat"/>
                <a:sym typeface="Montserrat"/>
              </a:rPr>
              <a:t>”</a:t>
            </a:r>
            <a:endParaRPr sz="7200">
              <a:latin typeface="Montserrat"/>
              <a:ea typeface="Montserrat"/>
              <a:cs typeface="Montserrat"/>
              <a:sym typeface="Montserrat"/>
            </a:endParaRPr>
          </a:p>
        </p:txBody>
      </p:sp>
      <p:sp>
        <p:nvSpPr>
          <p:cNvPr id="331" name="Google Shape;331;p30"/>
          <p:cNvSpPr txBox="1"/>
          <p:nvPr/>
        </p:nvSpPr>
        <p:spPr>
          <a:xfrm>
            <a:off x="1606525" y="1813700"/>
            <a:ext cx="6050400" cy="59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Montserrat"/>
                <a:ea typeface="Montserrat"/>
                <a:cs typeface="Montserrat"/>
                <a:sym typeface="Montserrat"/>
              </a:rPr>
              <a:t>Segundo Lwakatare, Kuvaja e Oivo (com embasamento na definição proposta em 2015 por Penners e Dyck):</a:t>
            </a:r>
            <a:endParaRPr>
              <a:latin typeface="Montserrat"/>
              <a:ea typeface="Montserrat"/>
              <a:cs typeface="Montserrat"/>
              <a:sym typeface="Montserrat"/>
            </a:endParaRPr>
          </a:p>
        </p:txBody>
      </p:sp>
      <p:sp>
        <p:nvSpPr>
          <p:cNvPr id="332" name="Google Shape;332;p30"/>
          <p:cNvSpPr txBox="1"/>
          <p:nvPr/>
        </p:nvSpPr>
        <p:spPr>
          <a:xfrm>
            <a:off x="1606525" y="1390825"/>
            <a:ext cx="26544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latin typeface="Montserrat"/>
                <a:ea typeface="Montserrat"/>
                <a:cs typeface="Montserrat"/>
                <a:sym typeface="Montserrat"/>
              </a:rPr>
              <a:t>O que é Devops?</a:t>
            </a:r>
            <a:endParaRPr sz="18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latin typeface="Lato"/>
                <a:ea typeface="Lato"/>
                <a:cs typeface="Lato"/>
                <a:sym typeface="Lato"/>
              </a:rPr>
              <a:t>Devops: Antecedentes e Trabalhos Relacionados</a:t>
            </a:r>
            <a:endParaRPr>
              <a:solidFill>
                <a:srgbClr val="000000"/>
              </a:solidFill>
              <a:latin typeface="Lato"/>
              <a:ea typeface="Lato"/>
              <a:cs typeface="Lato"/>
              <a:sym typeface="Lato"/>
            </a:endParaRPr>
          </a:p>
          <a:p>
            <a:pPr indent="0" lvl="0" marL="0" rtl="0" algn="l">
              <a:spcBef>
                <a:spcPts val="0"/>
              </a:spcBef>
              <a:spcAft>
                <a:spcPts val="0"/>
              </a:spcAft>
              <a:buNone/>
            </a:pPr>
            <a:r>
              <a:t/>
            </a:r>
            <a:endParaRPr>
              <a:solidFill>
                <a:srgbClr val="000000"/>
              </a:solidFill>
              <a:latin typeface="Lato"/>
              <a:ea typeface="Lato"/>
              <a:cs typeface="Lato"/>
              <a:sym typeface="Lato"/>
            </a:endParaRPr>
          </a:p>
        </p:txBody>
      </p:sp>
      <p:sp>
        <p:nvSpPr>
          <p:cNvPr id="338" name="Google Shape;338;p31"/>
          <p:cNvSpPr txBox="1"/>
          <p:nvPr/>
        </p:nvSpPr>
        <p:spPr>
          <a:xfrm>
            <a:off x="1476975" y="1549250"/>
            <a:ext cx="6542700" cy="27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latin typeface="Montserrat"/>
                <a:ea typeface="Montserrat"/>
                <a:cs typeface="Montserrat"/>
                <a:sym typeface="Montserrat"/>
              </a:rPr>
              <a:t>Enfatiza colaboração interfuncional dentro e entre equipes, com o objetivo de acelerar a entrega de mudanças de software. </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a:solidFill>
                  <a:srgbClr val="212121"/>
                </a:solidFill>
                <a:latin typeface="Montserrat"/>
                <a:ea typeface="Montserrat"/>
                <a:cs typeface="Montserrat"/>
                <a:sym typeface="Montserrat"/>
              </a:rPr>
              <a:t>O objetivo essencial do DevOps é alinhar os incentivos de todos os envolvidos entrega de software, com ênfase especial em</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a:solidFill>
                  <a:srgbClr val="212121"/>
                </a:solidFill>
                <a:latin typeface="Montserrat"/>
                <a:ea typeface="Montserrat"/>
                <a:cs typeface="Montserrat"/>
                <a:sym typeface="Montserrat"/>
              </a:rPr>
              <a:t>desenvolvedores, testadores e operações pessoal. </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pt-BR">
                <a:latin typeface="Montserrat"/>
                <a:ea typeface="Montserrat"/>
                <a:cs typeface="Montserrat"/>
                <a:sym typeface="Montserrat"/>
              </a:rPr>
              <a:t>Adoção de DevOps tem muitos benefícios; em particular, permite uma melhor colaboração e reduz o tempo de comercialização de novos características à produção. </a:t>
            </a:r>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Coleta de Dados: Documentos Não-Científicos</a:t>
            </a:r>
            <a:endParaRPr>
              <a:solidFill>
                <a:srgbClr val="000000"/>
              </a:solidFill>
              <a:latin typeface="Lato"/>
              <a:ea typeface="Lato"/>
              <a:cs typeface="Lato"/>
              <a:sym typeface="Lato"/>
            </a:endParaRPr>
          </a:p>
        </p:txBody>
      </p:sp>
      <p:sp>
        <p:nvSpPr>
          <p:cNvPr id="344" name="Google Shape;344;p32"/>
          <p:cNvSpPr txBox="1"/>
          <p:nvPr/>
        </p:nvSpPr>
        <p:spPr>
          <a:xfrm>
            <a:off x="1476975" y="1549250"/>
            <a:ext cx="6542700" cy="2759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Fonte de Dados e estratégia de busca;</a:t>
            </a:r>
            <a:endParaRPr>
              <a:solidFill>
                <a:srgbClr val="21212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Inclusão e exclusão;</a:t>
            </a:r>
            <a:endParaRPr>
              <a:solidFill>
                <a:srgbClr val="21212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Avaliação de qualidade;</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Coleta de Dados: Documentos Científicos</a:t>
            </a:r>
            <a:endParaRPr>
              <a:solidFill>
                <a:srgbClr val="000000"/>
              </a:solidFill>
              <a:latin typeface="Lato"/>
              <a:ea typeface="Lato"/>
              <a:cs typeface="Lato"/>
              <a:sym typeface="Lato"/>
            </a:endParaRPr>
          </a:p>
        </p:txBody>
      </p:sp>
      <p:sp>
        <p:nvSpPr>
          <p:cNvPr id="350" name="Google Shape;350;p33"/>
          <p:cNvSpPr txBox="1"/>
          <p:nvPr/>
        </p:nvSpPr>
        <p:spPr>
          <a:xfrm>
            <a:off x="1476975" y="1549250"/>
            <a:ext cx="6542700" cy="27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Montserrat"/>
                <a:ea typeface="Montserrat"/>
                <a:cs typeface="Montserrat"/>
                <a:sym typeface="Montserrat"/>
              </a:rPr>
              <a:t>Passos:</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O termo de pesquisa "DevOps";</a:t>
            </a:r>
            <a:endParaRPr>
              <a:solidFill>
                <a:srgbClr val="212121"/>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Critérios de inclusão semelhantes foram aplicados a documentos científicos; estes foram (a) relevância para o tema, (b) revisão por pares e (c) publicação em periódico científico ou em anais de congressos. </a:t>
            </a:r>
            <a:endParaRPr>
              <a:solidFill>
                <a:srgbClr val="21212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Coleta de Dados: Praticantes</a:t>
            </a:r>
            <a:endParaRPr>
              <a:solidFill>
                <a:srgbClr val="000000"/>
              </a:solidFill>
              <a:latin typeface="Lato"/>
              <a:ea typeface="Lato"/>
              <a:cs typeface="Lato"/>
              <a:sym typeface="Lato"/>
            </a:endParaRPr>
          </a:p>
        </p:txBody>
      </p:sp>
      <p:sp>
        <p:nvSpPr>
          <p:cNvPr id="356" name="Google Shape;356;p34"/>
          <p:cNvSpPr txBox="1"/>
          <p:nvPr/>
        </p:nvSpPr>
        <p:spPr>
          <a:xfrm>
            <a:off x="1476975" y="1549250"/>
            <a:ext cx="6542700" cy="2759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sp>
        <p:nvSpPr>
          <p:cNvPr id="357" name="Google Shape;357;p34"/>
          <p:cNvSpPr txBox="1"/>
          <p:nvPr/>
        </p:nvSpPr>
        <p:spPr>
          <a:xfrm>
            <a:off x="1476975" y="1174650"/>
            <a:ext cx="6542700" cy="36309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A última fonte de dados foi um workshop realizado com profissionais envolvidos no projeto N4S. </a:t>
            </a:r>
            <a:endParaRPr>
              <a:solidFill>
                <a:srgbClr val="212121"/>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O workshop procurou identificar o que o DevOps significa para os profissionais e como eles implementaram a abordagem na prática. Quaisquer efeitos atribuídos ao uso DevOps e suas métricas associadas também foram exploradas. A sessão do workshop foi organizado por pesquisadores de três instituições. Dois pesquisadores facilitaram a sessão, colocando uma questão para os praticantes, que então trabalhavam em pequenos grupos e apresentaram suas respostas, usando flipcharts como auxiliares de comunicação.</a:t>
            </a:r>
            <a:endParaRPr>
              <a:solidFill>
                <a:srgbClr val="212121"/>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As apresentações e discussões foram gravadas e posteriormente transcritas para análise.</a:t>
            </a:r>
            <a:endParaRPr>
              <a:solidFill>
                <a:srgbClr val="21212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Análise</a:t>
            </a:r>
            <a:r>
              <a:rPr lang="pt-BR">
                <a:solidFill>
                  <a:srgbClr val="212121"/>
                </a:solidFill>
                <a:latin typeface="Lato"/>
                <a:ea typeface="Lato"/>
                <a:cs typeface="Lato"/>
                <a:sym typeface="Lato"/>
              </a:rPr>
              <a:t> de Dados</a:t>
            </a:r>
            <a:endParaRPr>
              <a:solidFill>
                <a:srgbClr val="000000"/>
              </a:solidFill>
              <a:latin typeface="Lato"/>
              <a:ea typeface="Lato"/>
              <a:cs typeface="Lato"/>
              <a:sym typeface="Lato"/>
            </a:endParaRPr>
          </a:p>
        </p:txBody>
      </p:sp>
      <p:sp>
        <p:nvSpPr>
          <p:cNvPr id="363" name="Google Shape;363;p35"/>
          <p:cNvSpPr txBox="1"/>
          <p:nvPr/>
        </p:nvSpPr>
        <p:spPr>
          <a:xfrm>
            <a:off x="1545600" y="1307850"/>
            <a:ext cx="6542700" cy="8574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Uso de </a:t>
            </a:r>
            <a:r>
              <a:rPr lang="pt-BR">
                <a:solidFill>
                  <a:srgbClr val="212121"/>
                </a:solidFill>
                <a:latin typeface="Montserrat"/>
                <a:ea typeface="Montserrat"/>
                <a:cs typeface="Montserrat"/>
                <a:sym typeface="Montserrat"/>
              </a:rPr>
              <a:t>análise</a:t>
            </a:r>
            <a:r>
              <a:rPr lang="pt-BR">
                <a:solidFill>
                  <a:srgbClr val="212121"/>
                </a:solidFill>
                <a:latin typeface="Montserrat"/>
                <a:ea typeface="Montserrat"/>
                <a:cs typeface="Montserrat"/>
                <a:sym typeface="Montserrat"/>
              </a:rPr>
              <a:t> temática;</a:t>
            </a:r>
            <a:endParaRPr>
              <a:solidFill>
                <a:srgbClr val="212121"/>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Todos os dados da pesquisa bibliográfica, MLR 4 e workshop foram salvos e analisados ​​no NVivo;</a:t>
            </a:r>
            <a:endParaRPr>
              <a:solidFill>
                <a:srgbClr val="212121"/>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sp>
        <p:nvSpPr>
          <p:cNvPr id="364" name="Google Shape;364;p35"/>
          <p:cNvSpPr txBox="1"/>
          <p:nvPr/>
        </p:nvSpPr>
        <p:spPr>
          <a:xfrm>
            <a:off x="1620000" y="2442000"/>
            <a:ext cx="6393900" cy="217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Análise temática: </a:t>
            </a:r>
            <a:endParaRPr>
              <a:solidFill>
                <a:srgbClr val="212121"/>
              </a:solidFill>
              <a:latin typeface="Montserrat"/>
              <a:ea typeface="Montserrat"/>
              <a:cs typeface="Montserrat"/>
              <a:sym typeface="Montserrat"/>
            </a:endParaRPr>
          </a:p>
          <a:p>
            <a:pPr indent="-317500" lvl="1" marL="9144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A análise temática é um processo para identificar, analisar e relatar padrões de dados (temas);</a:t>
            </a:r>
            <a:endParaRPr>
              <a:solidFill>
                <a:srgbClr val="212121"/>
              </a:solidFill>
              <a:latin typeface="Montserrat"/>
              <a:ea typeface="Montserrat"/>
              <a:cs typeface="Montserrat"/>
              <a:sym typeface="Montserrat"/>
            </a:endParaRPr>
          </a:p>
          <a:p>
            <a:pPr indent="-317500" lvl="0" marL="4572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Familiarização com Dados  e Gerando Códigos Iniciais:</a:t>
            </a:r>
            <a:endParaRPr>
              <a:solidFill>
                <a:srgbClr val="212121"/>
              </a:solidFill>
              <a:latin typeface="Montserrat"/>
              <a:ea typeface="Montserrat"/>
              <a:cs typeface="Montserrat"/>
              <a:sym typeface="Montserrat"/>
            </a:endParaRPr>
          </a:p>
          <a:p>
            <a:pPr indent="-317500" lvl="1" marL="9144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Os códigos iniciais foram identificados indutivamente a partir de documentos do ML em categorias (temas) relacionadas ao objetivo inicial da pesquisa (descrevendo Fenômeno de DevOps). </a:t>
            </a:r>
            <a:endParaRPr>
              <a:solidFill>
                <a:srgbClr val="21212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latin typeface="Lato"/>
                <a:ea typeface="Lato"/>
                <a:cs typeface="Lato"/>
                <a:sym typeface="Lato"/>
              </a:rPr>
              <a:t>Percurso da Apresentação</a:t>
            </a:r>
            <a:endParaRPr>
              <a:solidFill>
                <a:srgbClr val="000000"/>
              </a:solidFill>
              <a:latin typeface="Lato"/>
              <a:ea typeface="Lato"/>
              <a:cs typeface="Lato"/>
              <a:sym typeface="Lato"/>
            </a:endParaRPr>
          </a:p>
          <a:p>
            <a:pPr indent="0" lvl="0" marL="0" rtl="0" algn="l">
              <a:spcBef>
                <a:spcPts val="0"/>
              </a:spcBef>
              <a:spcAft>
                <a:spcPts val="0"/>
              </a:spcAft>
              <a:buNone/>
            </a:pPr>
            <a:r>
              <a:t/>
            </a:r>
            <a:endParaRPr/>
          </a:p>
        </p:txBody>
      </p:sp>
      <p:sp>
        <p:nvSpPr>
          <p:cNvPr id="235" name="Google Shape;235;p18"/>
          <p:cNvSpPr txBox="1"/>
          <p:nvPr>
            <p:ph idx="1" type="body"/>
          </p:nvPr>
        </p:nvSpPr>
        <p:spPr>
          <a:xfrm>
            <a:off x="1297500" y="1470300"/>
            <a:ext cx="3403200" cy="26547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400">
              <a:solidFill>
                <a:srgbClr val="000000"/>
              </a:solidFill>
              <a:latin typeface="Montserrat"/>
              <a:ea typeface="Montserrat"/>
              <a:cs typeface="Montserrat"/>
              <a:sym typeface="Montserrat"/>
            </a:endParaRPr>
          </a:p>
          <a:p>
            <a:pPr indent="-317500" lvl="0" marL="457200" rtl="0" algn="l">
              <a:lnSpc>
                <a:spcPct val="100000"/>
              </a:lnSpc>
              <a:spcBef>
                <a:spcPts val="90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Autores;</a:t>
            </a:r>
            <a:endParaRPr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Introdução;</a:t>
            </a:r>
            <a:endParaRPr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Motivação;</a:t>
            </a:r>
            <a:endParaRPr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Método de Pesquisa;</a:t>
            </a:r>
            <a:endParaRPr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Objetivo do Artigo;</a:t>
            </a:r>
            <a:endParaRPr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Visão Geral do Artigo;</a:t>
            </a:r>
            <a:endParaRPr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Questões abordadas pelo estudo;</a:t>
            </a:r>
            <a:endParaRPr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Devops: Antecedentes e Trabalhos Relacionados;</a:t>
            </a:r>
            <a:endParaRPr sz="1400">
              <a:solidFill>
                <a:srgbClr val="000000"/>
              </a:solidFill>
              <a:latin typeface="Montserrat"/>
              <a:ea typeface="Montserrat"/>
              <a:cs typeface="Montserrat"/>
              <a:sym typeface="Montserrat"/>
            </a:endParaRPr>
          </a:p>
          <a:p>
            <a:pPr indent="0" lvl="0" marL="0" rtl="0" algn="l">
              <a:spcBef>
                <a:spcPts val="0"/>
              </a:spcBef>
              <a:spcAft>
                <a:spcPts val="1600"/>
              </a:spcAft>
              <a:buNone/>
            </a:pPr>
            <a:r>
              <a:t/>
            </a:r>
            <a:endParaRPr/>
          </a:p>
        </p:txBody>
      </p:sp>
      <p:sp>
        <p:nvSpPr>
          <p:cNvPr id="236" name="Google Shape;236;p18"/>
          <p:cNvSpPr txBox="1"/>
          <p:nvPr>
            <p:ph idx="2" type="body"/>
          </p:nvPr>
        </p:nvSpPr>
        <p:spPr>
          <a:xfrm>
            <a:off x="4199750" y="1567550"/>
            <a:ext cx="3267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solidFill>
                <a:srgbClr val="000000"/>
              </a:solidFill>
              <a:latin typeface="Montserrat"/>
              <a:ea typeface="Montserrat"/>
              <a:cs typeface="Montserrat"/>
              <a:sym typeface="Montserrat"/>
            </a:endParaRPr>
          </a:p>
          <a:p>
            <a:pPr indent="-317500" lvl="0" marL="914400" rtl="0" algn="l">
              <a:lnSpc>
                <a:spcPct val="100000"/>
              </a:lnSpc>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Coleta de Dados;</a:t>
            </a:r>
            <a:endParaRPr sz="1400">
              <a:solidFill>
                <a:srgbClr val="000000"/>
              </a:solidFill>
              <a:latin typeface="Montserrat"/>
              <a:ea typeface="Montserrat"/>
              <a:cs typeface="Montserrat"/>
              <a:sym typeface="Montserrat"/>
            </a:endParaRPr>
          </a:p>
          <a:p>
            <a:pPr indent="-317500" lvl="0" marL="914400" rtl="0" algn="l">
              <a:lnSpc>
                <a:spcPct val="100000"/>
              </a:lnSpc>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Análise de Dados;</a:t>
            </a:r>
            <a:endParaRPr sz="1400">
              <a:solidFill>
                <a:srgbClr val="000000"/>
              </a:solidFill>
              <a:latin typeface="Montserrat"/>
              <a:ea typeface="Montserrat"/>
              <a:cs typeface="Montserrat"/>
              <a:sym typeface="Montserrat"/>
            </a:endParaRPr>
          </a:p>
          <a:p>
            <a:pPr indent="-317500" lvl="0" marL="9144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Resultados;</a:t>
            </a:r>
            <a:endParaRPr sz="1400">
              <a:solidFill>
                <a:srgbClr val="000000"/>
              </a:solidFill>
              <a:latin typeface="Montserrat"/>
              <a:ea typeface="Montserrat"/>
              <a:cs typeface="Montserrat"/>
              <a:sym typeface="Montserrat"/>
            </a:endParaRPr>
          </a:p>
          <a:p>
            <a:pPr indent="-317500" lvl="0" marL="9144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Efeitos e Métricas dos Devops;</a:t>
            </a:r>
            <a:endParaRPr sz="1400">
              <a:solidFill>
                <a:srgbClr val="000000"/>
              </a:solidFill>
              <a:latin typeface="Montserrat"/>
              <a:ea typeface="Montserrat"/>
              <a:cs typeface="Montserrat"/>
              <a:sym typeface="Montserrat"/>
            </a:endParaRPr>
          </a:p>
          <a:p>
            <a:pPr indent="-317500" lvl="0" marL="9144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Validações e Limitações;</a:t>
            </a:r>
            <a:endParaRPr sz="1400">
              <a:solidFill>
                <a:srgbClr val="000000"/>
              </a:solidFill>
              <a:latin typeface="Montserrat"/>
              <a:ea typeface="Montserrat"/>
              <a:cs typeface="Montserrat"/>
              <a:sym typeface="Montserrat"/>
            </a:endParaRPr>
          </a:p>
          <a:p>
            <a:pPr indent="-317500" lvl="0" marL="9144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Discussão e conlcusão;</a:t>
            </a:r>
            <a:endParaRPr sz="1400">
              <a:solidFill>
                <a:srgbClr val="000000"/>
              </a:solidFill>
              <a:latin typeface="Montserrat"/>
              <a:ea typeface="Montserrat"/>
              <a:cs typeface="Montserrat"/>
              <a:sym typeface="Montserrat"/>
            </a:endParaRPr>
          </a:p>
          <a:p>
            <a:pPr indent="-317500" lvl="0" marL="9144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Inovação;</a:t>
            </a:r>
            <a:endParaRPr sz="1400">
              <a:solidFill>
                <a:srgbClr val="000000"/>
              </a:solidFill>
              <a:latin typeface="Montserrat"/>
              <a:ea typeface="Montserrat"/>
              <a:cs typeface="Montserrat"/>
              <a:sym typeface="Montserrat"/>
            </a:endParaRPr>
          </a:p>
        </p:txBody>
      </p:sp>
      <p:pic>
        <p:nvPicPr>
          <p:cNvPr id="237" name="Google Shape;237;p18"/>
          <p:cNvPicPr preferRelativeResize="0"/>
          <p:nvPr/>
        </p:nvPicPr>
        <p:blipFill>
          <a:blip r:embed="rId3">
            <a:alphaModFix/>
          </a:blip>
          <a:stretch>
            <a:fillRect/>
          </a:stretch>
        </p:blipFill>
        <p:spPr>
          <a:xfrm>
            <a:off x="7190500" y="246150"/>
            <a:ext cx="1697225" cy="1697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Análise de Dados</a:t>
            </a:r>
            <a:endParaRPr>
              <a:solidFill>
                <a:srgbClr val="000000"/>
              </a:solidFill>
              <a:latin typeface="Lato"/>
              <a:ea typeface="Lato"/>
              <a:cs typeface="Lato"/>
              <a:sym typeface="Lato"/>
            </a:endParaRPr>
          </a:p>
        </p:txBody>
      </p:sp>
      <p:sp>
        <p:nvSpPr>
          <p:cNvPr id="370" name="Google Shape;370;p36"/>
          <p:cNvSpPr txBox="1"/>
          <p:nvPr/>
        </p:nvSpPr>
        <p:spPr>
          <a:xfrm>
            <a:off x="1620000" y="1179700"/>
            <a:ext cx="63939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Fases:</a:t>
            </a:r>
            <a:endParaRPr>
              <a:solidFill>
                <a:srgbClr val="212121"/>
              </a:solidFill>
              <a:latin typeface="Montserrat"/>
              <a:ea typeface="Montserrat"/>
              <a:cs typeface="Montserrat"/>
              <a:sym typeface="Montserrat"/>
            </a:endParaRPr>
          </a:p>
          <a:p>
            <a:pPr indent="-317500" lvl="0" marL="914400" rtl="0" algn="l">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Relatório e implementação;</a:t>
            </a:r>
            <a:endParaRPr>
              <a:solidFill>
                <a:srgbClr val="212121"/>
              </a:solidFill>
              <a:latin typeface="Montserrat"/>
              <a:ea typeface="Montserrat"/>
              <a:cs typeface="Montserrat"/>
              <a:sym typeface="Montserrat"/>
            </a:endParaRPr>
          </a:p>
          <a:p>
            <a:pPr indent="-317500" lvl="0" marL="914400" rtl="0" algn="just">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Revendo;</a:t>
            </a:r>
            <a:endParaRPr>
              <a:solidFill>
                <a:srgbClr val="212121"/>
              </a:solidFill>
              <a:latin typeface="Montserrat"/>
              <a:ea typeface="Montserrat"/>
              <a:cs typeface="Montserrat"/>
              <a:sym typeface="Montserrat"/>
            </a:endParaRPr>
          </a:p>
          <a:p>
            <a:pPr indent="-317500" lvl="0" marL="914400" rtl="0" algn="just">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Definindo e nomeando temas;</a:t>
            </a:r>
            <a:endParaRPr>
              <a:solidFill>
                <a:srgbClr val="212121"/>
              </a:solidFill>
              <a:latin typeface="Montserrat"/>
              <a:ea typeface="Montserrat"/>
              <a:cs typeface="Montserrat"/>
              <a:sym typeface="Montserrat"/>
            </a:endParaRPr>
          </a:p>
          <a:p>
            <a:pPr indent="-317500" lvl="0" marL="914400" rtl="0" algn="just">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Produzindo</a:t>
            </a:r>
            <a:r>
              <a:rPr lang="pt-BR">
                <a:solidFill>
                  <a:srgbClr val="212121"/>
                </a:solidFill>
                <a:latin typeface="Montserrat"/>
                <a:ea typeface="Montserrat"/>
                <a:cs typeface="Montserrat"/>
                <a:sym typeface="Montserrat"/>
              </a:rPr>
              <a:t> relatório;</a:t>
            </a:r>
            <a:endParaRPr>
              <a:solidFill>
                <a:srgbClr val="21212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7"/>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a:t>
            </a:r>
            <a:r>
              <a:rPr lang="pt-BR">
                <a:solidFill>
                  <a:srgbClr val="212121"/>
                </a:solidFill>
                <a:latin typeface="Lato"/>
                <a:ea typeface="Lato"/>
                <a:cs typeface="Lato"/>
                <a:sym typeface="Lato"/>
              </a:rPr>
              <a:t>s</a:t>
            </a:r>
            <a:endParaRPr>
              <a:solidFill>
                <a:srgbClr val="000000"/>
              </a:solidFill>
              <a:latin typeface="Lato"/>
              <a:ea typeface="Lato"/>
              <a:cs typeface="Lato"/>
              <a:sym typeface="Lato"/>
            </a:endParaRPr>
          </a:p>
        </p:txBody>
      </p:sp>
      <p:sp>
        <p:nvSpPr>
          <p:cNvPr id="376" name="Google Shape;376;p37"/>
          <p:cNvSpPr txBox="1"/>
          <p:nvPr/>
        </p:nvSpPr>
        <p:spPr>
          <a:xfrm>
            <a:off x="839925" y="1402225"/>
            <a:ext cx="7913400" cy="27384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Como o DevOps está relacionado ao Agile, Lean and Continuous Desdobramento, desenvolvimento</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pt-BR">
                <a:latin typeface="Montserrat"/>
                <a:ea typeface="Montserrat"/>
                <a:cs typeface="Montserrat"/>
                <a:sym typeface="Montserrat"/>
              </a:rPr>
              <a:t>A análise mostrou que os autores relacionam DevOps a agile, lean e CD com relação a quatro tópicos principais:</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pt-BR">
                <a:latin typeface="Montserrat"/>
                <a:ea typeface="Montserrat"/>
                <a:cs typeface="Montserrat"/>
                <a:sym typeface="Montserrat"/>
              </a:rPr>
              <a:t>origem e antecedentes</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pt-BR">
                <a:latin typeface="Montserrat"/>
                <a:ea typeface="Montserrat"/>
                <a:cs typeface="Montserrat"/>
                <a:sym typeface="Montserrat"/>
              </a:rPr>
              <a:t>adoção</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pt-BR">
                <a:latin typeface="Montserrat"/>
                <a:ea typeface="Montserrat"/>
                <a:cs typeface="Montserrat"/>
                <a:sym typeface="Montserrat"/>
              </a:rPr>
              <a:t>mentação</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AutoNum type="arabicPeriod"/>
            </a:pPr>
            <a:r>
              <a:rPr lang="pt-BR">
                <a:latin typeface="Montserrat"/>
                <a:ea typeface="Montserrat"/>
                <a:cs typeface="Montserrat"/>
                <a:sym typeface="Montserrat"/>
              </a:rPr>
              <a:t>metas</a:t>
            </a:r>
            <a:endParaRPr>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8"/>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pic>
        <p:nvPicPr>
          <p:cNvPr id="382" name="Google Shape;382;p38"/>
          <p:cNvPicPr preferRelativeResize="0"/>
          <p:nvPr/>
        </p:nvPicPr>
        <p:blipFill>
          <a:blip r:embed="rId3">
            <a:alphaModFix/>
          </a:blip>
          <a:stretch>
            <a:fillRect/>
          </a:stretch>
        </p:blipFill>
        <p:spPr>
          <a:xfrm>
            <a:off x="724800" y="982538"/>
            <a:ext cx="7946025" cy="3178425"/>
          </a:xfrm>
          <a:prstGeom prst="rect">
            <a:avLst/>
          </a:prstGeom>
          <a:noFill/>
          <a:ln>
            <a:noFill/>
          </a:ln>
        </p:spPr>
      </p:pic>
      <p:sp>
        <p:nvSpPr>
          <p:cNvPr id="383" name="Google Shape;383;p38"/>
          <p:cNvSpPr txBox="1"/>
          <p:nvPr/>
        </p:nvSpPr>
        <p:spPr>
          <a:xfrm>
            <a:off x="2519250" y="4246925"/>
            <a:ext cx="4105500" cy="43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100">
                <a:latin typeface="Montserrat"/>
                <a:ea typeface="Montserrat"/>
                <a:cs typeface="Montserrat"/>
                <a:sym typeface="Montserrat"/>
              </a:rPr>
              <a:t>Anos de publicação e número de ML e artigos científicos incluídos.</a:t>
            </a:r>
            <a:endParaRPr b="1"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9"/>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389" name="Google Shape;389;p39"/>
          <p:cNvSpPr txBox="1"/>
          <p:nvPr/>
        </p:nvSpPr>
        <p:spPr>
          <a:xfrm>
            <a:off x="1382600" y="1887525"/>
            <a:ext cx="6250200" cy="11442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pt-BR" sz="2400">
                <a:solidFill>
                  <a:srgbClr val="212121"/>
                </a:solidFill>
                <a:latin typeface="Montserrat"/>
                <a:ea typeface="Montserrat"/>
                <a:cs typeface="Montserrat"/>
                <a:sym typeface="Montserrat"/>
              </a:rPr>
              <a:t>Comparação entre devops e desenvolvimento </a:t>
            </a:r>
            <a:r>
              <a:rPr lang="pt-BR" sz="2400">
                <a:solidFill>
                  <a:srgbClr val="212121"/>
                </a:solidFill>
                <a:latin typeface="Montserrat"/>
                <a:ea typeface="Montserrat"/>
                <a:cs typeface="Montserrat"/>
                <a:sym typeface="Montserrat"/>
              </a:rPr>
              <a:t>Ágil</a:t>
            </a:r>
            <a:endParaRPr sz="2400">
              <a:solidFill>
                <a:srgbClr val="21212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0"/>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395" name="Google Shape;395;p40"/>
          <p:cNvSpPr txBox="1"/>
          <p:nvPr/>
        </p:nvSpPr>
        <p:spPr>
          <a:xfrm>
            <a:off x="910700" y="665700"/>
            <a:ext cx="7937100" cy="3812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212121"/>
              </a:buClr>
              <a:buSzPts val="1800"/>
              <a:buFont typeface="Montserrat"/>
              <a:buAutoNum type="arabicPeriod"/>
            </a:pPr>
            <a:r>
              <a:rPr lang="pt-BR" sz="1800">
                <a:solidFill>
                  <a:srgbClr val="212121"/>
                </a:solidFill>
                <a:latin typeface="Montserrat"/>
                <a:ea typeface="Montserrat"/>
                <a:cs typeface="Montserrat"/>
                <a:sym typeface="Montserrat"/>
              </a:rPr>
              <a:t>DevOps e Desenvolvimento </a:t>
            </a:r>
            <a:r>
              <a:rPr lang="pt-BR" sz="1800">
                <a:solidFill>
                  <a:srgbClr val="212121"/>
                </a:solidFill>
                <a:latin typeface="Montserrat"/>
                <a:ea typeface="Montserrat"/>
                <a:cs typeface="Montserrat"/>
                <a:sym typeface="Montserrat"/>
              </a:rPr>
              <a:t>Ágil</a:t>
            </a:r>
            <a:endParaRPr sz="1800">
              <a:solidFill>
                <a:srgbClr val="212121"/>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Origem e Antecedentes:</a:t>
            </a:r>
            <a:endParaRPr>
              <a:solidFill>
                <a:srgbClr val="212121"/>
              </a:solidFill>
              <a:latin typeface="Montserrat"/>
              <a:ea typeface="Montserrat"/>
              <a:cs typeface="Montserrat"/>
              <a:sym typeface="Montserrat"/>
            </a:endParaRPr>
          </a:p>
          <a:p>
            <a:pPr indent="-317500" lvl="2" marL="1371600" rtl="0" algn="l">
              <a:lnSpc>
                <a:spcPct val="150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A maioria dos itens de ML descreveu o DevOps como uma evolução ou extensão do desenvolvimento de software ágil - em particular, dos princípios ágeis e valores conforme especificado no Manifesto Ágil - com o objetivo de aplicar operações os mesmos valores, idéias e práticas de desenvolvimento de software ágil aplicado pelos desenvolvedores.</a:t>
            </a:r>
            <a:endParaRPr>
              <a:solidFill>
                <a:srgbClr val="212121"/>
              </a:solidFill>
              <a:latin typeface="Montserrat"/>
              <a:ea typeface="Montserrat"/>
              <a:cs typeface="Montserrat"/>
              <a:sym typeface="Montserrat"/>
            </a:endParaRPr>
          </a:p>
          <a:p>
            <a:pPr indent="-317500" lvl="1" marL="914400" rtl="0" algn="l">
              <a:lnSpc>
                <a:spcPct val="150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Adaptação</a:t>
            </a:r>
            <a:r>
              <a:rPr lang="pt-BR">
                <a:solidFill>
                  <a:srgbClr val="212121"/>
                </a:solidFill>
                <a:latin typeface="Montserrat"/>
                <a:ea typeface="Montserrat"/>
                <a:cs typeface="Montserrat"/>
                <a:sym typeface="Montserrat"/>
              </a:rPr>
              <a:t>:</a:t>
            </a:r>
            <a:endParaRPr>
              <a:solidFill>
                <a:srgbClr val="212121"/>
              </a:solidFill>
              <a:latin typeface="Montserrat"/>
              <a:ea typeface="Montserrat"/>
              <a:cs typeface="Montserrat"/>
              <a:sym typeface="Montserrat"/>
            </a:endParaRPr>
          </a:p>
          <a:p>
            <a:pPr indent="-317500" lvl="2" marL="1371600" rtl="0" algn="l">
              <a:lnSpc>
                <a:spcPct val="150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DevOps também tem sido relacionado à adoção bem-sucedida de softwares ágeis desenvolvimento de mercadorias. Embora poucos ML e documentos científicos tenham mais tarde, aqueles que fizeram isso descreveram métodos ágeis como o fator chave no uso DevOps.</a:t>
            </a:r>
            <a:r>
              <a:rPr lang="pt-BR" sz="1200">
                <a:solidFill>
                  <a:srgbClr val="212121"/>
                </a:solidFill>
                <a:latin typeface="Montserrat"/>
                <a:ea typeface="Montserrat"/>
                <a:cs typeface="Montserrat"/>
                <a:sym typeface="Montserrat"/>
              </a:rPr>
              <a:t>. </a:t>
            </a:r>
            <a:endParaRPr sz="1200">
              <a:solidFill>
                <a:srgbClr val="21212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800">
              <a:solidFill>
                <a:srgbClr val="21212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41"/>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401" name="Google Shape;401;p41"/>
          <p:cNvSpPr txBox="1"/>
          <p:nvPr/>
        </p:nvSpPr>
        <p:spPr>
          <a:xfrm>
            <a:off x="922500" y="765200"/>
            <a:ext cx="7937100" cy="1578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212121"/>
                </a:solidFill>
                <a:latin typeface="Montserrat"/>
                <a:ea typeface="Montserrat"/>
                <a:cs typeface="Montserrat"/>
                <a:sym typeface="Montserrat"/>
              </a:rPr>
              <a:t>1.3.	Implementação:</a:t>
            </a:r>
            <a:endParaRPr>
              <a:solidFill>
                <a:srgbClr val="21212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1.3.1.	</a:t>
            </a:r>
            <a:r>
              <a:rPr lang="pt-BR">
                <a:solidFill>
                  <a:srgbClr val="212121"/>
                </a:solidFill>
                <a:latin typeface="Montserrat"/>
                <a:ea typeface="Montserrat"/>
                <a:cs typeface="Montserrat"/>
                <a:sym typeface="Montserrat"/>
              </a:rPr>
              <a:t>O DevOps também está relacionado ao aspecto de implementação do ágil     desenvolvimento de software, como evidenciado por dois pontos principais deduzidos e apoiado por artigos científicos.</a:t>
            </a:r>
            <a:endParaRPr>
              <a:solidFill>
                <a:srgbClr val="212121"/>
              </a:solidFill>
              <a:latin typeface="Montserrat"/>
              <a:ea typeface="Montserrat"/>
              <a:cs typeface="Montserrat"/>
              <a:sym typeface="Montserrat"/>
            </a:endParaRPr>
          </a:p>
          <a:p>
            <a:pPr indent="457200" lvl="0" marL="457200" rtl="0" algn="l">
              <a:lnSpc>
                <a:spcPct val="200000"/>
              </a:lnSpc>
              <a:spcBef>
                <a:spcPts val="0"/>
              </a:spcBef>
              <a:spcAft>
                <a:spcPts val="0"/>
              </a:spcAft>
              <a:buNone/>
            </a:pPr>
            <a:r>
              <a:rPr lang="pt-BR">
                <a:solidFill>
                  <a:srgbClr val="212121"/>
                </a:solidFill>
                <a:latin typeface="Montserrat"/>
                <a:ea typeface="Montserrat"/>
                <a:cs typeface="Montserrat"/>
                <a:sym typeface="Montserrat"/>
              </a:rPr>
              <a:t>	</a:t>
            </a:r>
            <a:endParaRPr>
              <a:solidFill>
                <a:srgbClr val="212121"/>
              </a:solidFill>
              <a:latin typeface="Montserrat"/>
              <a:ea typeface="Montserrat"/>
              <a:cs typeface="Montserrat"/>
              <a:sym typeface="Montserrat"/>
            </a:endParaRPr>
          </a:p>
        </p:txBody>
      </p:sp>
      <p:sp>
        <p:nvSpPr>
          <p:cNvPr id="402" name="Google Shape;402;p41"/>
          <p:cNvSpPr txBox="1"/>
          <p:nvPr/>
        </p:nvSpPr>
        <p:spPr>
          <a:xfrm>
            <a:off x="974550" y="4105350"/>
            <a:ext cx="78330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03" name="Google Shape;403;p41"/>
          <p:cNvSpPr txBox="1"/>
          <p:nvPr/>
        </p:nvSpPr>
        <p:spPr>
          <a:xfrm>
            <a:off x="1570050" y="2260925"/>
            <a:ext cx="6642000" cy="2571000"/>
          </a:xfrm>
          <a:prstGeom prst="rect">
            <a:avLst/>
          </a:prstGeom>
          <a:noFill/>
          <a:ln>
            <a:noFill/>
          </a:ln>
        </p:spPr>
        <p:txBody>
          <a:bodyPr anchorCtr="0" anchor="t" bIns="91425" lIns="91425" spcFirstLastPara="1" rIns="91425" wrap="square" tIns="91425">
            <a:noAutofit/>
          </a:bodyPr>
          <a:lstStyle/>
          <a:p>
            <a:pPr indent="457200" lvl="0" marL="45720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1.3.1.1.		o DevOps se baseia em softwares ágeis práticas de     desenvolvimento de  mercadorias, especialmente a integração contínua, bem como em funções de desenvolvimento de software existentes em métodos ágeis. </a:t>
            </a:r>
            <a:endParaRPr>
              <a:solidFill>
                <a:srgbClr val="212121"/>
              </a:solidFill>
              <a:latin typeface="Montserrat"/>
              <a:ea typeface="Montserrat"/>
              <a:cs typeface="Montserrat"/>
              <a:sym typeface="Montserrat"/>
            </a:endParaRPr>
          </a:p>
          <a:p>
            <a:pPr indent="457200" lvl="0" marL="45720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457200" lvl="0" marL="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	1.3.1.2.	As práticas de DevOps aprimoram práticas e funções ágeis existentes, conta das atividades operacionais.</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2"/>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409" name="Google Shape;409;p42"/>
          <p:cNvSpPr txBox="1"/>
          <p:nvPr/>
        </p:nvSpPr>
        <p:spPr>
          <a:xfrm>
            <a:off x="922500" y="800600"/>
            <a:ext cx="7937100" cy="12402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lang="pt-BR">
                <a:solidFill>
                  <a:srgbClr val="212121"/>
                </a:solidFill>
                <a:latin typeface="Montserrat"/>
                <a:ea typeface="Montserrat"/>
                <a:cs typeface="Montserrat"/>
                <a:sym typeface="Montserrat"/>
              </a:rPr>
              <a:t>1.4.	Metas e Valores:</a:t>
            </a:r>
            <a:endParaRPr>
              <a:solidFill>
                <a:srgbClr val="212121"/>
              </a:solidFill>
              <a:latin typeface="Montserrat"/>
              <a:ea typeface="Montserrat"/>
              <a:cs typeface="Montserrat"/>
              <a:sym typeface="Montserrat"/>
            </a:endParaRPr>
          </a:p>
          <a:p>
            <a:pPr indent="457200" lvl="0" marL="0" rtl="0" algn="l">
              <a:lnSpc>
                <a:spcPct val="200000"/>
              </a:lnSpc>
              <a:spcBef>
                <a:spcPts val="0"/>
              </a:spcBef>
              <a:spcAft>
                <a:spcPts val="0"/>
              </a:spcAft>
              <a:buNone/>
            </a:pPr>
            <a:r>
              <a:rPr lang="pt-BR">
                <a:solidFill>
                  <a:srgbClr val="212121"/>
                </a:solidFill>
                <a:latin typeface="Montserrat"/>
                <a:ea typeface="Montserrat"/>
                <a:cs typeface="Montserrat"/>
                <a:sym typeface="Montserrat"/>
              </a:rPr>
              <a:t>	</a:t>
            </a:r>
            <a:endParaRPr>
              <a:solidFill>
                <a:srgbClr val="212121"/>
              </a:solidFill>
              <a:latin typeface="Montserrat"/>
              <a:ea typeface="Montserrat"/>
              <a:cs typeface="Montserrat"/>
              <a:sym typeface="Montserrat"/>
            </a:endParaRPr>
          </a:p>
        </p:txBody>
      </p:sp>
      <p:sp>
        <p:nvSpPr>
          <p:cNvPr id="410" name="Google Shape;410;p42"/>
          <p:cNvSpPr txBox="1"/>
          <p:nvPr/>
        </p:nvSpPr>
        <p:spPr>
          <a:xfrm>
            <a:off x="974550" y="4105350"/>
            <a:ext cx="78330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11" name="Google Shape;411;p42"/>
          <p:cNvSpPr txBox="1"/>
          <p:nvPr/>
        </p:nvSpPr>
        <p:spPr>
          <a:xfrm>
            <a:off x="1429775" y="1152825"/>
            <a:ext cx="6898800" cy="30234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1.4.1.	DevOps e desenvolvimento de software ágil são impulsionados objetivos e valores básicos.</a:t>
            </a:r>
            <a:endParaRPr>
              <a:solidFill>
                <a:srgbClr val="212121"/>
              </a:solidFill>
              <a:latin typeface="Montserrat"/>
              <a:ea typeface="Montserrat"/>
              <a:cs typeface="Montserrat"/>
              <a:sym typeface="Montserrat"/>
            </a:endParaRPr>
          </a:p>
          <a:p>
            <a:pPr indent="457200" lvl="0" marL="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457200" lvl="0" marL="45720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1.4.1.1.	Em termos de silos organizacionais, DevOps derruba as paredes entre desenvolvedores e operações, não muito diferente de quão ágil métodos derrubam as barreiras entre a equipe de desenvolvimento e os mais, bem como paredes dentro da equipe.</a:t>
            </a:r>
            <a:endParaRPr>
              <a:solidFill>
                <a:srgbClr val="212121"/>
              </a:solidFill>
              <a:latin typeface="Montserrat"/>
              <a:ea typeface="Montserrat"/>
              <a:cs typeface="Montserrat"/>
              <a:sym typeface="Montserrat"/>
            </a:endParaRPr>
          </a:p>
          <a:p>
            <a:pPr indent="457200" lvl="0" marL="45720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457200" lvl="0" marL="45720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1.4.1.2.	o DevOps traz mais decisões sobre como o sistema total é configurado e executado para o nível dos dev-and-ops equipes, assim como métodos ágeis trazem mais decisões sobre como o sistema precisa trabalhar até o nível da equipe de desenvolvimento.</a:t>
            </a:r>
            <a:endParaRPr>
              <a:solidFill>
                <a:srgbClr val="212121"/>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sz="1100">
              <a:solidFill>
                <a:srgbClr val="212121"/>
              </a:solidFill>
            </a:endParaRPr>
          </a:p>
          <a:p>
            <a:pPr indent="45720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43"/>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417" name="Google Shape;417;p43"/>
          <p:cNvSpPr txBox="1"/>
          <p:nvPr/>
        </p:nvSpPr>
        <p:spPr>
          <a:xfrm>
            <a:off x="1382600" y="1887525"/>
            <a:ext cx="6250200" cy="114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2400">
                <a:solidFill>
                  <a:srgbClr val="212121"/>
                </a:solidFill>
                <a:latin typeface="Montserrat"/>
                <a:ea typeface="Montserrat"/>
                <a:cs typeface="Montserrat"/>
                <a:sym typeface="Montserrat"/>
              </a:rPr>
              <a:t>DevOps e Desenvolvimento contínuo / implementação</a:t>
            </a:r>
            <a:endParaRPr sz="2400">
              <a:solidFill>
                <a:srgbClr val="21212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44"/>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423" name="Google Shape;423;p44"/>
          <p:cNvSpPr txBox="1"/>
          <p:nvPr/>
        </p:nvSpPr>
        <p:spPr>
          <a:xfrm>
            <a:off x="969700" y="525900"/>
            <a:ext cx="7878000" cy="4553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DevOps e Desenvolvimento contínuo / implementação</a:t>
            </a:r>
            <a:endParaRPr sz="1800">
              <a:solidFill>
                <a:srgbClr val="212121"/>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212121"/>
              </a:buClr>
              <a:buSzPts val="1400"/>
              <a:buFont typeface="Montserrat"/>
              <a:buAutoNum type="arabicPeriod"/>
            </a:pPr>
            <a:r>
              <a:rPr lang="pt-BR" sz="1100">
                <a:solidFill>
                  <a:srgbClr val="212121"/>
                </a:solidFill>
              </a:rPr>
              <a:t> </a:t>
            </a:r>
            <a:r>
              <a:rPr lang="pt-BR">
                <a:solidFill>
                  <a:srgbClr val="212121"/>
                </a:solidFill>
                <a:latin typeface="Montserrat"/>
                <a:ea typeface="Montserrat"/>
                <a:cs typeface="Montserrat"/>
                <a:sym typeface="Montserrat"/>
              </a:rPr>
              <a:t>Origem e Antecedentes:</a:t>
            </a:r>
            <a:endParaRPr>
              <a:solidFill>
                <a:srgbClr val="212121"/>
              </a:solidFill>
              <a:latin typeface="Montserrat"/>
              <a:ea typeface="Montserrat"/>
              <a:cs typeface="Montserrat"/>
              <a:sym typeface="Montserrat"/>
            </a:endParaRPr>
          </a:p>
          <a:p>
            <a:pPr indent="-317500" lvl="2" marL="1371600" rtl="0" algn="l">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Alguns autores de ML argumentaram que DevOps surgiu diretamente do CD durante uma apresentação dada por John Allspaw e Paul Hammond em uma conferência Velocity em 2009. Naquela ocasião, Allspaw e Hammond mostrou como o Flickr usou a abordagem DevOps para implantar soft-Atualiza a produção várias vezes ao dia. </a:t>
            </a:r>
            <a:endParaRPr>
              <a:solidFill>
                <a:srgbClr val="212121"/>
              </a:solidFill>
              <a:latin typeface="Montserrat"/>
              <a:ea typeface="Montserrat"/>
              <a:cs typeface="Montserrat"/>
              <a:sym typeface="Montserrat"/>
            </a:endParaRPr>
          </a:p>
          <a:p>
            <a:pPr indent="-317500" lvl="1" marL="914400" rtl="0" algn="l">
              <a:lnSpc>
                <a:spcPct val="150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Adaptação:</a:t>
            </a:r>
            <a:endParaRPr>
              <a:solidFill>
                <a:srgbClr val="212121"/>
              </a:solidFill>
              <a:latin typeface="Montserrat"/>
              <a:ea typeface="Montserrat"/>
              <a:cs typeface="Montserrat"/>
              <a:sym typeface="Montserrat"/>
            </a:endParaRPr>
          </a:p>
          <a:p>
            <a:pPr indent="-317500" lvl="2" marL="1371600" rtl="0" algn="l">
              <a:lnSpc>
                <a:spcPct val="150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Segundo muitos ML e artigos científicos, o uso de DevOps é uma maneira necessária e potencialmente ótima de obter CD. A divisão entre desenvolvedores e operações é um grande obstáculo para lançamentos de software rápidos e frequentes; DevOps pode preencher a lacuna, permitindo uma colaboração mais eficiente. O uso de DevOps facilita atualizações contínuas de software em domínios da Web e de sistemas embarcados. </a:t>
            </a:r>
            <a:endParaRPr sz="1200">
              <a:solidFill>
                <a:srgbClr val="21212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800">
              <a:solidFill>
                <a:srgbClr val="21212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5"/>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429" name="Google Shape;429;p45"/>
          <p:cNvSpPr txBox="1"/>
          <p:nvPr/>
        </p:nvSpPr>
        <p:spPr>
          <a:xfrm>
            <a:off x="922500" y="765200"/>
            <a:ext cx="7937100" cy="1578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pt-BR">
                <a:solidFill>
                  <a:srgbClr val="212121"/>
                </a:solidFill>
                <a:latin typeface="Montserrat"/>
                <a:ea typeface="Montserrat"/>
                <a:cs typeface="Montserrat"/>
                <a:sym typeface="Montserrat"/>
              </a:rPr>
              <a:t>1.3.	Implementação:</a:t>
            </a:r>
            <a:endParaRPr>
              <a:solidFill>
                <a:srgbClr val="21212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457200" lvl="0" marL="45720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1.3.1.	</a:t>
            </a:r>
            <a:r>
              <a:rPr lang="pt-BR">
                <a:solidFill>
                  <a:srgbClr val="212121"/>
                </a:solidFill>
                <a:latin typeface="Montserrat"/>
                <a:ea typeface="Montserrat"/>
                <a:cs typeface="Montserrat"/>
                <a:sym typeface="Montserrat"/>
              </a:rPr>
              <a:t>Tanto o ML quanto os artigos científicos concordaram que as práticas</a:t>
            </a:r>
            <a:endParaRPr>
              <a:solidFill>
                <a:srgbClr val="21212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pt-BR">
                <a:solidFill>
                  <a:srgbClr val="212121"/>
                </a:solidFill>
                <a:latin typeface="Montserrat"/>
                <a:ea typeface="Montserrat"/>
                <a:cs typeface="Montserrat"/>
                <a:sym typeface="Montserrat"/>
              </a:rPr>
              <a:t>e ferramentas defendidas pelo DevOps ajudam a alcançar o CD. Algumas dessas práticas envolvem:</a:t>
            </a:r>
            <a:endParaRPr>
              <a:solidFill>
                <a:srgbClr val="212121"/>
              </a:solidFill>
              <a:latin typeface="Montserrat"/>
              <a:ea typeface="Montserrat"/>
              <a:cs typeface="Montserrat"/>
              <a:sym typeface="Montserrat"/>
            </a:endParaRPr>
          </a:p>
          <a:p>
            <a:pPr indent="457200" lvl="0" marL="457200" rtl="0" algn="l">
              <a:lnSpc>
                <a:spcPct val="200000"/>
              </a:lnSpc>
              <a:spcBef>
                <a:spcPts val="0"/>
              </a:spcBef>
              <a:spcAft>
                <a:spcPts val="0"/>
              </a:spcAft>
              <a:buNone/>
            </a:pPr>
            <a:r>
              <a:rPr lang="pt-BR">
                <a:solidFill>
                  <a:srgbClr val="212121"/>
                </a:solidFill>
                <a:latin typeface="Montserrat"/>
                <a:ea typeface="Montserrat"/>
                <a:cs typeface="Montserrat"/>
                <a:sym typeface="Montserrat"/>
              </a:rPr>
              <a:t>	</a:t>
            </a:r>
            <a:endParaRPr>
              <a:solidFill>
                <a:srgbClr val="212121"/>
              </a:solidFill>
              <a:latin typeface="Montserrat"/>
              <a:ea typeface="Montserrat"/>
              <a:cs typeface="Montserrat"/>
              <a:sym typeface="Montserrat"/>
            </a:endParaRPr>
          </a:p>
        </p:txBody>
      </p:sp>
      <p:sp>
        <p:nvSpPr>
          <p:cNvPr id="430" name="Google Shape;430;p45"/>
          <p:cNvSpPr txBox="1"/>
          <p:nvPr/>
        </p:nvSpPr>
        <p:spPr>
          <a:xfrm>
            <a:off x="974550" y="4105350"/>
            <a:ext cx="78330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31" name="Google Shape;431;p45"/>
          <p:cNvSpPr txBox="1"/>
          <p:nvPr/>
        </p:nvSpPr>
        <p:spPr>
          <a:xfrm>
            <a:off x="1570050" y="2260925"/>
            <a:ext cx="7038900" cy="2571000"/>
          </a:xfrm>
          <a:prstGeom prst="rect">
            <a:avLst/>
          </a:prstGeom>
          <a:noFill/>
          <a:ln>
            <a:noFill/>
          </a:ln>
        </p:spPr>
        <p:txBody>
          <a:bodyPr anchorCtr="0" anchor="t" bIns="91425" lIns="91425" spcFirstLastPara="1" rIns="91425" wrap="square" tIns="91425">
            <a:noAutofit/>
          </a:bodyPr>
          <a:lstStyle/>
          <a:p>
            <a:pPr indent="-317500" lvl="0" marL="9144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M</a:t>
            </a:r>
            <a:r>
              <a:rPr lang="pt-BR">
                <a:solidFill>
                  <a:srgbClr val="212121"/>
                </a:solidFill>
                <a:latin typeface="Montserrat"/>
                <a:ea typeface="Montserrat"/>
                <a:cs typeface="Montserrat"/>
                <a:sym typeface="Montserrat"/>
              </a:rPr>
              <a:t>udanças organizacionais e culturais destinadas a eliminar a lacuna entre desenvolvimento e operações, </a:t>
            </a:r>
            <a:endParaRPr>
              <a:solidFill>
                <a:srgbClr val="212121"/>
              </a:solidFill>
              <a:latin typeface="Montserrat"/>
              <a:ea typeface="Montserrat"/>
              <a:cs typeface="Montserrat"/>
              <a:sym typeface="Montserrat"/>
            </a:endParaRPr>
          </a:p>
          <a:p>
            <a:pPr indent="-317500" lvl="0" marL="9144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Automação de implantação processo de implementação no pipeline de implementação, </a:t>
            </a:r>
            <a:endParaRPr>
              <a:solidFill>
                <a:srgbClr val="212121"/>
              </a:solidFill>
              <a:latin typeface="Montserrat"/>
              <a:ea typeface="Montserrat"/>
              <a:cs typeface="Montserrat"/>
              <a:sym typeface="Montserrat"/>
            </a:endParaRPr>
          </a:p>
          <a:p>
            <a:pPr indent="-317500" lvl="0" marL="9144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Automação no gerenciamento de infra-estrutura. para garantir confiabilidade, reprodutibilidade e operações programáticas e, </a:t>
            </a:r>
            <a:endParaRPr>
              <a:solidFill>
                <a:srgbClr val="212121"/>
              </a:solidFill>
              <a:latin typeface="Montserrat"/>
              <a:ea typeface="Montserrat"/>
              <a:cs typeface="Montserrat"/>
              <a:sym typeface="Montserrat"/>
            </a:endParaRPr>
          </a:p>
          <a:p>
            <a:pPr indent="-317500" lvl="0" marL="914400" rtl="0" algn="just">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Monitoramento que garante operações confiáveis ​​e feedback </a:t>
            </a:r>
            <a:endParaRPr>
              <a:solidFill>
                <a:srgbClr val="21212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latin typeface="Lato"/>
                <a:ea typeface="Lato"/>
                <a:cs typeface="Lato"/>
                <a:sym typeface="Lato"/>
              </a:rPr>
              <a:t>Autores</a:t>
            </a:r>
            <a:endParaRPr>
              <a:solidFill>
                <a:srgbClr val="000000"/>
              </a:solidFill>
              <a:latin typeface="Lato"/>
              <a:ea typeface="Lato"/>
              <a:cs typeface="Lato"/>
              <a:sym typeface="Lato"/>
            </a:endParaRPr>
          </a:p>
        </p:txBody>
      </p:sp>
      <p:pic>
        <p:nvPicPr>
          <p:cNvPr id="243" name="Google Shape;243;p19"/>
          <p:cNvPicPr preferRelativeResize="0"/>
          <p:nvPr/>
        </p:nvPicPr>
        <p:blipFill>
          <a:blip r:embed="rId3">
            <a:alphaModFix/>
          </a:blip>
          <a:stretch>
            <a:fillRect/>
          </a:stretch>
        </p:blipFill>
        <p:spPr>
          <a:xfrm>
            <a:off x="5768825" y="2571750"/>
            <a:ext cx="2258100" cy="2258100"/>
          </a:xfrm>
          <a:prstGeom prst="rect">
            <a:avLst/>
          </a:prstGeom>
          <a:noFill/>
          <a:ln>
            <a:noFill/>
          </a:ln>
          <a:effectLst>
            <a:outerShdw blurRad="57150" rotWithShape="0" algn="bl" dir="3420000" dist="19050">
              <a:srgbClr val="000000"/>
            </a:outerShdw>
          </a:effectLst>
        </p:spPr>
      </p:pic>
      <p:pic>
        <p:nvPicPr>
          <p:cNvPr id="244" name="Google Shape;244;p19"/>
          <p:cNvPicPr preferRelativeResize="0"/>
          <p:nvPr/>
        </p:nvPicPr>
        <p:blipFill>
          <a:blip r:embed="rId4">
            <a:alphaModFix/>
          </a:blip>
          <a:stretch>
            <a:fillRect/>
          </a:stretch>
        </p:blipFill>
        <p:spPr>
          <a:xfrm>
            <a:off x="5956975" y="450723"/>
            <a:ext cx="2194749" cy="2194749"/>
          </a:xfrm>
          <a:prstGeom prst="rect">
            <a:avLst/>
          </a:prstGeom>
          <a:noFill/>
          <a:ln>
            <a:noFill/>
          </a:ln>
          <a:effectLst>
            <a:outerShdw blurRad="57150" rotWithShape="0" algn="bl" dir="5400000" dist="19050">
              <a:srgbClr val="000000"/>
            </a:outerShdw>
          </a:effectLst>
        </p:spPr>
      </p:pic>
      <p:pic>
        <p:nvPicPr>
          <p:cNvPr id="245" name="Google Shape;245;p19"/>
          <p:cNvPicPr preferRelativeResize="0"/>
          <p:nvPr/>
        </p:nvPicPr>
        <p:blipFill>
          <a:blip r:embed="rId5">
            <a:alphaModFix/>
          </a:blip>
          <a:stretch>
            <a:fillRect/>
          </a:stretch>
        </p:blipFill>
        <p:spPr>
          <a:xfrm>
            <a:off x="4322925" y="1487200"/>
            <a:ext cx="2006850" cy="2006850"/>
          </a:xfrm>
          <a:prstGeom prst="rect">
            <a:avLst/>
          </a:prstGeom>
          <a:noFill/>
          <a:ln>
            <a:noFill/>
          </a:ln>
          <a:effectLst>
            <a:outerShdw blurRad="57150" rotWithShape="0" algn="bl" dir="5400000" dist="19050">
              <a:srgbClr val="000000"/>
            </a:outerShdw>
          </a:effectLst>
        </p:spPr>
      </p:pic>
      <p:sp>
        <p:nvSpPr>
          <p:cNvPr id="246" name="Google Shape;246;p19"/>
          <p:cNvSpPr txBox="1"/>
          <p:nvPr/>
        </p:nvSpPr>
        <p:spPr>
          <a:xfrm>
            <a:off x="1244200" y="3286900"/>
            <a:ext cx="22581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3F3F3"/>
              </a:solidFill>
              <a:latin typeface="Lato"/>
              <a:ea typeface="Lato"/>
              <a:cs typeface="Lato"/>
              <a:sym typeface="Lato"/>
            </a:endParaRPr>
          </a:p>
        </p:txBody>
      </p:sp>
      <p:sp>
        <p:nvSpPr>
          <p:cNvPr id="247" name="Google Shape;247;p19"/>
          <p:cNvSpPr txBox="1"/>
          <p:nvPr/>
        </p:nvSpPr>
        <p:spPr>
          <a:xfrm>
            <a:off x="842125" y="1886850"/>
            <a:ext cx="3174000" cy="23466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Montserrat"/>
              <a:buChar char="➔"/>
            </a:pPr>
            <a:r>
              <a:rPr lang="pt-BR">
                <a:latin typeface="Montserrat"/>
                <a:ea typeface="Montserrat"/>
                <a:cs typeface="Montserrat"/>
                <a:sym typeface="Montserrat"/>
              </a:rPr>
              <a:t>Lucy Ellen Lwakatare</a:t>
            </a:r>
            <a:endParaRPr>
              <a:latin typeface="Montserrat"/>
              <a:ea typeface="Montserrat"/>
              <a:cs typeface="Montserrat"/>
              <a:sym typeface="Montserrat"/>
            </a:endParaRPr>
          </a:p>
          <a:p>
            <a:pPr indent="0" lvl="0" marL="45720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pt-BR">
                <a:latin typeface="Montserrat"/>
                <a:ea typeface="Montserrat"/>
                <a:cs typeface="Montserrat"/>
                <a:sym typeface="Montserrat"/>
              </a:rPr>
              <a:t>Markku Oivo</a:t>
            </a:r>
            <a:endParaRPr>
              <a:latin typeface="Montserrat"/>
              <a:ea typeface="Montserrat"/>
              <a:cs typeface="Montserrat"/>
              <a:sym typeface="Montserrat"/>
            </a:endParaRPr>
          </a:p>
          <a:p>
            <a:pPr indent="0" lvl="0" marL="45720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pt-BR">
                <a:latin typeface="Montserrat"/>
                <a:ea typeface="Montserrat"/>
                <a:cs typeface="Montserrat"/>
                <a:sym typeface="Montserrat"/>
              </a:rPr>
              <a:t>Pasi Kuvaja</a:t>
            </a:r>
            <a:endParaRPr>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6"/>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437" name="Google Shape;437;p46"/>
          <p:cNvSpPr txBox="1"/>
          <p:nvPr/>
        </p:nvSpPr>
        <p:spPr>
          <a:xfrm>
            <a:off x="922500" y="800600"/>
            <a:ext cx="7937100" cy="12402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lang="pt-BR">
                <a:solidFill>
                  <a:srgbClr val="212121"/>
                </a:solidFill>
                <a:latin typeface="Montserrat"/>
                <a:ea typeface="Montserrat"/>
                <a:cs typeface="Montserrat"/>
                <a:sym typeface="Montserrat"/>
              </a:rPr>
              <a:t>1.4.	Metas e Valores:</a:t>
            </a:r>
            <a:endParaRPr>
              <a:solidFill>
                <a:srgbClr val="212121"/>
              </a:solidFill>
              <a:latin typeface="Montserrat"/>
              <a:ea typeface="Montserrat"/>
              <a:cs typeface="Montserrat"/>
              <a:sym typeface="Montserrat"/>
            </a:endParaRPr>
          </a:p>
          <a:p>
            <a:pPr indent="457200" lvl="0" marL="0" rtl="0" algn="l">
              <a:lnSpc>
                <a:spcPct val="200000"/>
              </a:lnSpc>
              <a:spcBef>
                <a:spcPts val="0"/>
              </a:spcBef>
              <a:spcAft>
                <a:spcPts val="0"/>
              </a:spcAft>
              <a:buNone/>
            </a:pPr>
            <a:r>
              <a:rPr lang="pt-BR">
                <a:solidFill>
                  <a:srgbClr val="212121"/>
                </a:solidFill>
                <a:latin typeface="Montserrat"/>
                <a:ea typeface="Montserrat"/>
                <a:cs typeface="Montserrat"/>
                <a:sym typeface="Montserrat"/>
              </a:rPr>
              <a:t>	</a:t>
            </a:r>
            <a:endParaRPr>
              <a:solidFill>
                <a:srgbClr val="212121"/>
              </a:solidFill>
              <a:latin typeface="Montserrat"/>
              <a:ea typeface="Montserrat"/>
              <a:cs typeface="Montserrat"/>
              <a:sym typeface="Montserrat"/>
            </a:endParaRPr>
          </a:p>
        </p:txBody>
      </p:sp>
      <p:sp>
        <p:nvSpPr>
          <p:cNvPr id="438" name="Google Shape;438;p46"/>
          <p:cNvSpPr txBox="1"/>
          <p:nvPr/>
        </p:nvSpPr>
        <p:spPr>
          <a:xfrm>
            <a:off x="974550" y="4105350"/>
            <a:ext cx="78330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39" name="Google Shape;439;p46"/>
          <p:cNvSpPr txBox="1"/>
          <p:nvPr/>
        </p:nvSpPr>
        <p:spPr>
          <a:xfrm>
            <a:off x="1429775" y="1152825"/>
            <a:ext cx="5957400" cy="22734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pt-BR">
                <a:solidFill>
                  <a:srgbClr val="212121"/>
                </a:solidFill>
                <a:latin typeface="Montserrat"/>
                <a:ea typeface="Montserrat"/>
                <a:cs typeface="Montserrat"/>
                <a:sym typeface="Montserrat"/>
              </a:rPr>
              <a:t>1.4.1.	Ambos DevOps e CD compartilham um background em ágil e enxuto pensando. Por essa razão, eles exibem os mesmos objetivos e valores de direção (por exemplo, pequenas e rápidas mudanças com foco no cliente final), mas de diferentes perspectivas. Em particular, o CD é muito mais amplo do que o DevOps, no sentido de que seu foco em lançamentos rápidos, frequentes e rápidos exige a incorporação de mudanças adicionais na organização de fornecimento de software, como o modelo de negócios.</a:t>
            </a:r>
            <a:endParaRPr>
              <a:solidFill>
                <a:srgbClr val="212121"/>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7"/>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445" name="Google Shape;445;p47"/>
          <p:cNvSpPr txBox="1"/>
          <p:nvPr/>
        </p:nvSpPr>
        <p:spPr>
          <a:xfrm>
            <a:off x="1382600" y="1887525"/>
            <a:ext cx="6250200" cy="114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pt-BR" sz="2400">
                <a:solidFill>
                  <a:srgbClr val="212121"/>
                </a:solidFill>
                <a:latin typeface="Montserrat"/>
                <a:ea typeface="Montserrat"/>
                <a:cs typeface="Montserrat"/>
                <a:sym typeface="Montserrat"/>
              </a:rPr>
              <a:t>DevOps e Desenvolvimento de Software Lean</a:t>
            </a:r>
            <a:endParaRPr sz="2400">
              <a:solidFill>
                <a:srgbClr val="21212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sz="2400">
              <a:solidFill>
                <a:srgbClr val="21212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8"/>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451" name="Google Shape;451;p48"/>
          <p:cNvSpPr txBox="1"/>
          <p:nvPr/>
        </p:nvSpPr>
        <p:spPr>
          <a:xfrm>
            <a:off x="910700" y="596675"/>
            <a:ext cx="7937100" cy="43176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212121"/>
              </a:buClr>
              <a:buSzPts val="1800"/>
              <a:buFont typeface="Montserrat"/>
              <a:buAutoNum type="arabicPeriod"/>
            </a:pPr>
            <a:r>
              <a:rPr lang="pt-BR" sz="1800">
                <a:solidFill>
                  <a:srgbClr val="212121"/>
                </a:solidFill>
                <a:latin typeface="Montserrat"/>
                <a:ea typeface="Montserrat"/>
                <a:cs typeface="Montserrat"/>
                <a:sym typeface="Montserrat"/>
              </a:rPr>
              <a:t>DevOps e Desenvolvimento de Software Lean</a:t>
            </a:r>
            <a:endParaRPr sz="1800">
              <a:solidFill>
                <a:srgbClr val="212121"/>
              </a:solidFill>
              <a:latin typeface="Montserrat"/>
              <a:ea typeface="Montserrat"/>
              <a:cs typeface="Montserrat"/>
              <a:sym typeface="Montserrat"/>
            </a:endParaRPr>
          </a:p>
          <a:p>
            <a:pPr indent="-317500" lvl="1" marL="914400" rtl="0" algn="just">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Origem e Antecedentes:</a:t>
            </a:r>
            <a:endParaRPr>
              <a:solidFill>
                <a:srgbClr val="212121"/>
              </a:solidFill>
              <a:latin typeface="Montserrat"/>
              <a:ea typeface="Montserrat"/>
              <a:cs typeface="Montserrat"/>
              <a:sym typeface="Montserrat"/>
            </a:endParaRPr>
          </a:p>
          <a:p>
            <a:pPr indent="-317500" lvl="2" marL="1371600" rtl="0" algn="just">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A maior parte do que foi abordado no DevOps é informado por um fundo de pensamento lean. O pensamento lean vai além do desenvolvimento de software ágil, enfatizando que o desenvolvimento de software conta para todo o fluxo de valor de TI. Da mesma forma, o DevOps abordagem procura otimizar todo o processo, conforme necessário no software lean entrega.</a:t>
            </a:r>
            <a:endParaRPr>
              <a:solidFill>
                <a:srgbClr val="212121"/>
              </a:solidFill>
              <a:latin typeface="Montserrat"/>
              <a:ea typeface="Montserrat"/>
              <a:cs typeface="Montserrat"/>
              <a:sym typeface="Montserrat"/>
            </a:endParaRPr>
          </a:p>
          <a:p>
            <a:pPr indent="-317500" lvl="1" marL="914400" rtl="0" algn="just">
              <a:lnSpc>
                <a:spcPct val="150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Adaptação:</a:t>
            </a:r>
            <a:endParaRPr>
              <a:solidFill>
                <a:srgbClr val="212121"/>
              </a:solidFill>
              <a:latin typeface="Montserrat"/>
              <a:ea typeface="Montserrat"/>
              <a:cs typeface="Montserrat"/>
              <a:sym typeface="Montserrat"/>
            </a:endParaRPr>
          </a:p>
          <a:p>
            <a:pPr indent="-317500" lvl="2" marL="1371600" rtl="0" algn="just">
              <a:lnSpc>
                <a:spcPct val="115000"/>
              </a:lnSpc>
              <a:spcBef>
                <a:spcPts val="0"/>
              </a:spcBef>
              <a:spcAft>
                <a:spcPts val="0"/>
              </a:spcAft>
              <a:buClr>
                <a:srgbClr val="212121"/>
              </a:buClr>
              <a:buSzPts val="1400"/>
              <a:buFont typeface="Montserrat"/>
              <a:buAutoNum type="arabicPeriod"/>
            </a:pPr>
            <a:r>
              <a:rPr lang="pt-BR">
                <a:solidFill>
                  <a:srgbClr val="212121"/>
                </a:solidFill>
                <a:latin typeface="Montserrat"/>
                <a:ea typeface="Montserrat"/>
                <a:cs typeface="Montserrat"/>
                <a:sym typeface="Montserrat"/>
              </a:rPr>
              <a:t>A palavra japonesa kaizen, que significa melhoria contínua, é frequentemente usado no contexto de desenvolvimento de software lean. Uma cultura kaizen é descrito como um comportamento de implementação que continuamente mostra mentos. A aplicação do pensamento kaizen resulta em atenção concentrada em aumento de feedback e uma cultura de colaboração entre desenvolvedores e operações.</a:t>
            </a:r>
            <a:endParaRPr>
              <a:solidFill>
                <a:srgbClr val="21212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800">
              <a:solidFill>
                <a:srgbClr val="21212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9"/>
          <p:cNvSpPr txBox="1"/>
          <p:nvPr>
            <p:ph type="title"/>
          </p:nvPr>
        </p:nvSpPr>
        <p:spPr>
          <a:xfrm>
            <a:off x="1229225" y="110600"/>
            <a:ext cx="7038900" cy="3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Resultados</a:t>
            </a:r>
            <a:endParaRPr>
              <a:solidFill>
                <a:srgbClr val="000000"/>
              </a:solidFill>
              <a:latin typeface="Lato"/>
              <a:ea typeface="Lato"/>
              <a:cs typeface="Lato"/>
              <a:sym typeface="Lato"/>
            </a:endParaRPr>
          </a:p>
        </p:txBody>
      </p:sp>
      <p:sp>
        <p:nvSpPr>
          <p:cNvPr id="457" name="Google Shape;457;p49"/>
          <p:cNvSpPr txBox="1"/>
          <p:nvPr/>
        </p:nvSpPr>
        <p:spPr>
          <a:xfrm>
            <a:off x="922500" y="765200"/>
            <a:ext cx="7771800" cy="41256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1.3.	Implementação:</a:t>
            </a:r>
            <a:endParaRPr>
              <a:solidFill>
                <a:srgbClr val="212121"/>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457200" lvl="0" marL="45720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1.3.1.	</a:t>
            </a:r>
            <a:r>
              <a:rPr lang="pt-BR">
                <a:solidFill>
                  <a:srgbClr val="212121"/>
                </a:solidFill>
                <a:latin typeface="Montserrat"/>
                <a:ea typeface="Montserrat"/>
                <a:cs typeface="Montserrat"/>
                <a:sym typeface="Montserrat"/>
              </a:rPr>
              <a:t>ML e documentos científicos relacionados à implementação do DevOps para inclinar o desenvolvimento de software em termos de desenvolvimento de produto fluxo de processo, englobando uma abordagem de pensamento sistêmico (ou seja, integração de processos de desenvolvimento de produtos). Em contraste com lote e fila pensando, o fluxo de desenvolvimento de produto requer um trabalho de equipe eficaz além do função de desenvolvimento de software para conectar de forma efetiva e ações de design de produto, implementação e teste, bem como implantação de características do produto, uma vez que os requisitos são identificados. </a:t>
            </a:r>
            <a:endParaRPr>
              <a:solidFill>
                <a:srgbClr val="212121"/>
              </a:solidFill>
              <a:latin typeface="Montserrat"/>
              <a:ea typeface="Montserrat"/>
              <a:cs typeface="Montserrat"/>
              <a:sym typeface="Montserrat"/>
            </a:endParaRPr>
          </a:p>
          <a:p>
            <a:pPr indent="457200" lvl="0" marL="45720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45720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1.4.	Metas e Valores:</a:t>
            </a:r>
            <a:endParaRPr>
              <a:solidFill>
                <a:srgbClr val="21212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45720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	1.4.1. </a:t>
            </a:r>
            <a:r>
              <a:rPr lang="pt-BR">
                <a:solidFill>
                  <a:srgbClr val="212121"/>
                </a:solidFill>
                <a:highlight>
                  <a:srgbClr val="FFFFFF"/>
                </a:highlight>
                <a:latin typeface="Montserrat"/>
                <a:ea typeface="Montserrat"/>
                <a:cs typeface="Montserrat"/>
                <a:sym typeface="Montserrat"/>
              </a:rPr>
              <a:t>DevOps incorpora princípios lean e pensando no todo o fluxo de valor de TI, que amplia o desenvolvimento para a produção.</a:t>
            </a:r>
            <a:endParaRPr>
              <a:solidFill>
                <a:srgbClr val="212121"/>
              </a:solidFill>
              <a:latin typeface="Montserrat"/>
              <a:ea typeface="Montserrat"/>
              <a:cs typeface="Montserrat"/>
              <a:sym typeface="Montserrat"/>
            </a:endParaRPr>
          </a:p>
          <a:p>
            <a:pPr indent="457200" lvl="0" marL="457200" rtl="0" algn="l">
              <a:lnSpc>
                <a:spcPct val="200000"/>
              </a:lnSpc>
              <a:spcBef>
                <a:spcPts val="0"/>
              </a:spcBef>
              <a:spcAft>
                <a:spcPts val="0"/>
              </a:spcAft>
              <a:buNone/>
            </a:pPr>
            <a:r>
              <a:rPr lang="pt-BR">
                <a:solidFill>
                  <a:srgbClr val="212121"/>
                </a:solidFill>
                <a:latin typeface="Montserrat"/>
                <a:ea typeface="Montserrat"/>
                <a:cs typeface="Montserrat"/>
                <a:sym typeface="Montserrat"/>
              </a:rPr>
              <a:t>	</a:t>
            </a:r>
            <a:endParaRPr>
              <a:solidFill>
                <a:srgbClr val="21212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Efeitos e Métricas do Devops</a:t>
            </a:r>
            <a:endParaRPr>
              <a:solidFill>
                <a:srgbClr val="000000"/>
              </a:solidFill>
              <a:latin typeface="Lato"/>
              <a:ea typeface="Lato"/>
              <a:cs typeface="Lato"/>
              <a:sym typeface="Lato"/>
            </a:endParaRPr>
          </a:p>
        </p:txBody>
      </p:sp>
      <p:sp>
        <p:nvSpPr>
          <p:cNvPr id="463" name="Google Shape;463;p50"/>
          <p:cNvSpPr txBox="1"/>
          <p:nvPr/>
        </p:nvSpPr>
        <p:spPr>
          <a:xfrm>
            <a:off x="1476975" y="1061725"/>
            <a:ext cx="6542700" cy="10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Montserrat"/>
                <a:ea typeface="Montserrat"/>
                <a:cs typeface="Montserrat"/>
                <a:sym typeface="Montserrat"/>
              </a:rPr>
              <a:t>A análise centrou-se na identificação de efeitos alegados do DevOps do ML e na validação dessas alegações, com base em artigos científicos e respostas do workshop de profissionais.</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pic>
        <p:nvPicPr>
          <p:cNvPr id="464" name="Google Shape;464;p50"/>
          <p:cNvPicPr preferRelativeResize="0"/>
          <p:nvPr/>
        </p:nvPicPr>
        <p:blipFill>
          <a:blip r:embed="rId3">
            <a:alphaModFix/>
          </a:blip>
          <a:stretch>
            <a:fillRect/>
          </a:stretch>
        </p:blipFill>
        <p:spPr>
          <a:xfrm>
            <a:off x="231238" y="1981900"/>
            <a:ext cx="8681524" cy="2906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Efeitos e Métricas do Devops</a:t>
            </a:r>
            <a:endParaRPr>
              <a:solidFill>
                <a:srgbClr val="000000"/>
              </a:solidFill>
              <a:latin typeface="Lato"/>
              <a:ea typeface="Lato"/>
              <a:cs typeface="Lato"/>
              <a:sym typeface="Lato"/>
            </a:endParaRPr>
          </a:p>
        </p:txBody>
      </p:sp>
      <p:sp>
        <p:nvSpPr>
          <p:cNvPr id="470" name="Google Shape;470;p51"/>
          <p:cNvSpPr txBox="1"/>
          <p:nvPr/>
        </p:nvSpPr>
        <p:spPr>
          <a:xfrm>
            <a:off x="1476975" y="1368450"/>
            <a:ext cx="6542700" cy="2678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A falta de evidência empírica sugere que o DevOps ainda está em sua infância. Além disso, a maioria das discussões sobre DevOps está confinado a conversas informais, workshops e eventos em fóruns externos canais de divulgação mais formais.</a:t>
            </a:r>
            <a:endParaRPr>
              <a:solidFill>
                <a:srgbClr val="21212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Em conclusão, parece claro que o conceito de DevOps é frequentemente confundido com outros conceitos, notavelmente desenvolvimento ágil de software e CD. </a:t>
            </a:r>
            <a:endParaRPr>
              <a:solidFill>
                <a:srgbClr val="21212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Discussão e Conclusão</a:t>
            </a:r>
            <a:endParaRPr>
              <a:solidFill>
                <a:srgbClr val="000000"/>
              </a:solidFill>
              <a:latin typeface="Lato"/>
              <a:ea typeface="Lato"/>
              <a:cs typeface="Lato"/>
              <a:sym typeface="Lato"/>
            </a:endParaRPr>
          </a:p>
        </p:txBody>
      </p:sp>
      <p:sp>
        <p:nvSpPr>
          <p:cNvPr id="476" name="Google Shape;476;p52"/>
          <p:cNvSpPr txBox="1"/>
          <p:nvPr/>
        </p:nvSpPr>
        <p:spPr>
          <a:xfrm>
            <a:off x="1359025" y="1065575"/>
            <a:ext cx="6542700" cy="384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a:solidFill>
                  <a:srgbClr val="212121"/>
                </a:solidFill>
                <a:latin typeface="Montserrat"/>
                <a:ea typeface="Montserrat"/>
                <a:cs typeface="Montserrat"/>
                <a:sym typeface="Montserrat"/>
              </a:rPr>
              <a:t>Princípios, valores e práticas ágeis de desenvolvimento de software são necessários para adoção bem-sucedida do DevOps.</a:t>
            </a:r>
            <a:endParaRPr>
              <a:solidFill>
                <a:srgbClr val="21212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a:solidFill>
                  <a:srgbClr val="212121"/>
                </a:solidFill>
                <a:latin typeface="Montserrat"/>
                <a:ea typeface="Montserrat"/>
                <a:cs typeface="Montserrat"/>
                <a:sym typeface="Montserrat"/>
              </a:rPr>
              <a:t>A implementação do DevOps é necessária para ativar o CD.</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a:solidFill>
                  <a:srgbClr val="212121"/>
                </a:solidFill>
                <a:latin typeface="Montserrat"/>
                <a:ea typeface="Montserrat"/>
                <a:cs typeface="Montserrat"/>
                <a:sym typeface="Montserrat"/>
              </a:rPr>
              <a:t>Princípios e práticas de desenvolvimento de software Lean informam a implementação do DevOps</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a:p>
            <a:pPr indent="0" lvl="0" marL="0" rtl="0" algn="l">
              <a:lnSpc>
                <a:spcPct val="115000"/>
              </a:lnSpc>
              <a:spcBef>
                <a:spcPts val="0"/>
              </a:spcBef>
              <a:spcAft>
                <a:spcPts val="0"/>
              </a:spcAft>
              <a:buNone/>
            </a:pPr>
            <a:r>
              <a:rPr lang="pt-BR">
                <a:solidFill>
                  <a:srgbClr val="212121"/>
                </a:solidFill>
                <a:latin typeface="Montserrat"/>
                <a:ea typeface="Montserrat"/>
                <a:cs typeface="Montserrat"/>
                <a:sym typeface="Montserrat"/>
              </a:rPr>
              <a:t>Os efeitos do DevOps incluem a capacidade de lançar software rapidamente, com freqüência e com melhor qualidade. No entanto, o uso de métricas populares, como o Relacionamento de implantação do DevOps para a taxa de Agile, Lean e Continuous Deployment e o ciclo / lead time, são insuficientes para determinar se esses efeitos surgem da implementação do DevOps ou de outras abordagens.</a:t>
            </a:r>
            <a:endParaRPr>
              <a:solidFill>
                <a:srgbClr val="21212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212121"/>
                </a:solidFill>
                <a:latin typeface="Lato"/>
                <a:ea typeface="Lato"/>
                <a:cs typeface="Lato"/>
                <a:sym typeface="Lato"/>
              </a:rPr>
              <a:t>Validade e Limitações</a:t>
            </a:r>
            <a:endParaRPr>
              <a:solidFill>
                <a:srgbClr val="000000"/>
              </a:solidFill>
              <a:latin typeface="Lato"/>
              <a:ea typeface="Lato"/>
              <a:cs typeface="Lato"/>
              <a:sym typeface="Lato"/>
            </a:endParaRPr>
          </a:p>
        </p:txBody>
      </p:sp>
      <p:sp>
        <p:nvSpPr>
          <p:cNvPr id="482" name="Google Shape;482;p53"/>
          <p:cNvSpPr txBox="1"/>
          <p:nvPr/>
        </p:nvSpPr>
        <p:spPr>
          <a:xfrm>
            <a:off x="1359025" y="1065575"/>
            <a:ext cx="6542700" cy="3848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Limitações:</a:t>
            </a:r>
            <a:endParaRPr>
              <a:solidFill>
                <a:srgbClr val="212121"/>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perspectivas construídos por indivíduos, grupos ou ambos em um contexto particular, em vez de relações de eficácia ou causais .</a:t>
            </a:r>
            <a:endParaRPr>
              <a:solidFill>
                <a:srgbClr val="21212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Validade:</a:t>
            </a:r>
            <a:endParaRPr>
              <a:solidFill>
                <a:srgbClr val="212121"/>
              </a:solidFill>
              <a:latin typeface="Montserrat"/>
              <a:ea typeface="Montserrat"/>
              <a:cs typeface="Montserrat"/>
              <a:sym typeface="Montserrat"/>
            </a:endParaRPr>
          </a:p>
          <a:p>
            <a:pPr indent="-317500" lvl="1" marL="914400" rtl="0" algn="l">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dados triangulares e descritivos, membro verificando e situando o significado dos dados</a:t>
            </a:r>
            <a:endParaRPr>
              <a:solidFill>
                <a:srgbClr val="212121"/>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5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chemeClr val="dk1"/>
                </a:solidFill>
                <a:latin typeface="Lato"/>
                <a:ea typeface="Lato"/>
                <a:cs typeface="Lato"/>
                <a:sym typeface="Lato"/>
              </a:rPr>
              <a:t>Inovação</a:t>
            </a:r>
            <a:endParaRPr sz="2400">
              <a:solidFill>
                <a:schemeClr val="dk1"/>
              </a:solidFill>
              <a:latin typeface="Lato"/>
              <a:ea typeface="Lato"/>
              <a:cs typeface="Lato"/>
              <a:sym typeface="Lato"/>
            </a:endParaRPr>
          </a:p>
        </p:txBody>
      </p:sp>
      <p:sp>
        <p:nvSpPr>
          <p:cNvPr id="488" name="Google Shape;488;p54"/>
          <p:cNvSpPr txBox="1"/>
          <p:nvPr>
            <p:ph type="title"/>
          </p:nvPr>
        </p:nvSpPr>
        <p:spPr>
          <a:xfrm>
            <a:off x="361075" y="1580625"/>
            <a:ext cx="3253500" cy="214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000000"/>
                </a:solidFill>
              </a:rPr>
              <a:t>Sotware </a:t>
            </a:r>
            <a:r>
              <a:rPr lang="pt-BR">
                <a:solidFill>
                  <a:srgbClr val="000000"/>
                </a:solidFill>
              </a:rPr>
              <a:t>E</a:t>
            </a:r>
            <a:r>
              <a:rPr lang="pt-BR">
                <a:solidFill>
                  <a:srgbClr val="000000"/>
                </a:solidFill>
              </a:rPr>
              <a:t>ngineering: Comunity and Culture.</a:t>
            </a:r>
            <a:endParaRPr>
              <a:solidFill>
                <a:srgbClr val="000000"/>
              </a:solidFill>
            </a:endParaRPr>
          </a:p>
          <a:p>
            <a:pPr indent="0" lvl="0" marL="0" rtl="0" algn="just">
              <a:lnSpc>
                <a:spcPct val="100000"/>
              </a:lnSpc>
              <a:spcBef>
                <a:spcPts val="1600"/>
              </a:spcBef>
              <a:spcAft>
                <a:spcPts val="0"/>
              </a:spcAft>
              <a:buNone/>
            </a:pPr>
            <a:r>
              <a:rPr lang="pt-BR" sz="1200">
                <a:solidFill>
                  <a:srgbClr val="000000"/>
                </a:solidFill>
              </a:rPr>
              <a:t>Helen Sharp, City University London</a:t>
            </a:r>
            <a:endParaRPr sz="1200">
              <a:solidFill>
                <a:srgbClr val="000000"/>
              </a:solidFill>
            </a:endParaRPr>
          </a:p>
          <a:p>
            <a:pPr indent="0" lvl="0" marL="0" rtl="0" algn="just">
              <a:lnSpc>
                <a:spcPct val="100000"/>
              </a:lnSpc>
              <a:spcBef>
                <a:spcPts val="0"/>
              </a:spcBef>
              <a:spcAft>
                <a:spcPts val="0"/>
              </a:spcAft>
              <a:buNone/>
            </a:pPr>
            <a:r>
              <a:rPr lang="pt-BR" sz="1200">
                <a:solidFill>
                  <a:srgbClr val="000000"/>
                </a:solidFill>
              </a:rPr>
              <a:t>Hugh Robinson, The Open University</a:t>
            </a:r>
            <a:endParaRPr sz="1200">
              <a:solidFill>
                <a:srgbClr val="000000"/>
              </a:solidFill>
            </a:endParaRPr>
          </a:p>
          <a:p>
            <a:pPr indent="0" lvl="0" marL="0" rtl="0" algn="just">
              <a:lnSpc>
                <a:spcPct val="100000"/>
              </a:lnSpc>
              <a:spcBef>
                <a:spcPts val="0"/>
              </a:spcBef>
              <a:spcAft>
                <a:spcPts val="0"/>
              </a:spcAft>
              <a:buNone/>
            </a:pPr>
            <a:r>
              <a:rPr lang="pt-BR" sz="1200">
                <a:solidFill>
                  <a:srgbClr val="000000"/>
                </a:solidFill>
              </a:rPr>
              <a:t>Mark Woodman, Middlesex University</a:t>
            </a:r>
            <a:endParaRPr sz="1200">
              <a:solidFill>
                <a:srgbClr val="000000"/>
              </a:solidFill>
            </a:endParaRPr>
          </a:p>
          <a:p>
            <a:pPr indent="0" lvl="0" marL="0" rtl="0" algn="l">
              <a:lnSpc>
                <a:spcPct val="115000"/>
              </a:lnSpc>
              <a:spcBef>
                <a:spcPts val="0"/>
              </a:spcBef>
              <a:spcAft>
                <a:spcPts val="1600"/>
              </a:spcAft>
              <a:buNone/>
            </a:pPr>
            <a:r>
              <a:t/>
            </a:r>
            <a:endParaRPr sz="1200">
              <a:solidFill>
                <a:srgbClr val="000000"/>
              </a:solidFill>
            </a:endParaRPr>
          </a:p>
        </p:txBody>
      </p:sp>
      <p:sp>
        <p:nvSpPr>
          <p:cNvPr id="489" name="Google Shape;489;p54"/>
          <p:cNvSpPr txBox="1"/>
          <p:nvPr>
            <p:ph idx="1" type="body"/>
          </p:nvPr>
        </p:nvSpPr>
        <p:spPr>
          <a:xfrm>
            <a:off x="5623800" y="1264650"/>
            <a:ext cx="3253500" cy="261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800">
                <a:solidFill>
                  <a:srgbClr val="000000"/>
                </a:solidFill>
                <a:latin typeface="Montserrat"/>
                <a:ea typeface="Montserrat"/>
                <a:cs typeface="Montserrat"/>
                <a:sym typeface="Montserrat"/>
              </a:rPr>
              <a:t>Emerging themes in agile software development: </a:t>
            </a:r>
            <a:endParaRPr sz="18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rPr lang="pt-BR" sz="1800">
                <a:solidFill>
                  <a:srgbClr val="000000"/>
                </a:solidFill>
                <a:latin typeface="Montserrat"/>
                <a:ea typeface="Montserrat"/>
                <a:cs typeface="Montserrat"/>
                <a:sym typeface="Montserrat"/>
              </a:rPr>
              <a:t>Introdution to the special sction on continuos value delivery.</a:t>
            </a:r>
            <a:endParaRPr sz="18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rPr lang="pt-BR" sz="1200">
                <a:solidFill>
                  <a:srgbClr val="000000"/>
                </a:solidFill>
                <a:latin typeface="Montserrat"/>
                <a:ea typeface="Montserrat"/>
                <a:cs typeface="Montserrat"/>
                <a:sym typeface="Montserrat"/>
              </a:rPr>
              <a:t>Torgeir Dinsoyr, Casper Lassenius</a:t>
            </a:r>
            <a:endParaRPr sz="12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000000"/>
              </a:solidFill>
              <a:latin typeface="Montserrat"/>
              <a:ea typeface="Montserrat"/>
              <a:cs typeface="Montserrat"/>
              <a:sym typeface="Montserrat"/>
            </a:endParaRPr>
          </a:p>
        </p:txBody>
      </p:sp>
      <p:pic>
        <p:nvPicPr>
          <p:cNvPr id="490" name="Google Shape;490;p54"/>
          <p:cNvPicPr preferRelativeResize="0"/>
          <p:nvPr/>
        </p:nvPicPr>
        <p:blipFill>
          <a:blip r:embed="rId3">
            <a:alphaModFix/>
          </a:blip>
          <a:stretch>
            <a:fillRect/>
          </a:stretch>
        </p:blipFill>
        <p:spPr>
          <a:xfrm>
            <a:off x="3723400" y="1723163"/>
            <a:ext cx="1697199" cy="1697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55"/>
          <p:cNvSpPr txBox="1"/>
          <p:nvPr/>
        </p:nvSpPr>
        <p:spPr>
          <a:xfrm>
            <a:off x="2574725" y="1993700"/>
            <a:ext cx="43566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7200">
                <a:latin typeface="Lato"/>
                <a:ea typeface="Lato"/>
                <a:cs typeface="Lato"/>
                <a:sym typeface="Lato"/>
              </a:rPr>
              <a:t>Obrigada!</a:t>
            </a:r>
            <a:endParaRPr sz="72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pt-BR">
                <a:solidFill>
                  <a:srgbClr val="000000"/>
                </a:solidFill>
              </a:rPr>
              <a:t>Pasi Kuvaja</a:t>
            </a:r>
            <a:endParaRPr>
              <a:solidFill>
                <a:srgbClr val="000000"/>
              </a:solidFill>
            </a:endParaRPr>
          </a:p>
        </p:txBody>
      </p:sp>
      <p:sp>
        <p:nvSpPr>
          <p:cNvPr id="253" name="Google Shape;253;p20"/>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Lato"/>
              <a:ea typeface="Lato"/>
              <a:cs typeface="Lato"/>
              <a:sym typeface="Lato"/>
            </a:endParaRPr>
          </a:p>
        </p:txBody>
      </p:sp>
      <p:sp>
        <p:nvSpPr>
          <p:cNvPr id="254" name="Google Shape;254;p20"/>
          <p:cNvSpPr txBox="1"/>
          <p:nvPr>
            <p:ph idx="1" type="body"/>
          </p:nvPr>
        </p:nvSpPr>
        <p:spPr>
          <a:xfrm>
            <a:off x="1118225" y="1594475"/>
            <a:ext cx="4313700" cy="290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Professor de Engenharia de Software na Universidade de Oulu, na </a:t>
            </a:r>
            <a:r>
              <a:rPr lang="pt-BR" sz="1400">
                <a:solidFill>
                  <a:srgbClr val="000000"/>
                </a:solidFill>
                <a:latin typeface="Montserrat"/>
                <a:ea typeface="Montserrat"/>
                <a:cs typeface="Montserrat"/>
                <a:sym typeface="Montserrat"/>
              </a:rPr>
              <a:t>Finlândia</a:t>
            </a:r>
            <a:r>
              <a:rPr lang="pt-BR" sz="1400">
                <a:solidFill>
                  <a:srgbClr val="000000"/>
                </a:solidFill>
                <a:latin typeface="Montserrat"/>
                <a:ea typeface="Montserrat"/>
                <a:cs typeface="Montserrat"/>
                <a:sym typeface="Montserrat"/>
              </a:rPr>
              <a:t>;</a:t>
            </a:r>
            <a:endParaRPr sz="1400">
              <a:solidFill>
                <a:srgbClr val="000000"/>
              </a:solidFill>
              <a:latin typeface="Montserrat"/>
              <a:ea typeface="Montserrat"/>
              <a:cs typeface="Montserrat"/>
              <a:sym typeface="Montserrat"/>
            </a:endParaRPr>
          </a:p>
          <a:p>
            <a:pPr indent="-317500" lvl="0" marL="4572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Título</a:t>
            </a:r>
            <a:r>
              <a:rPr lang="pt-BR" sz="1400">
                <a:solidFill>
                  <a:srgbClr val="000000"/>
                </a:solidFill>
                <a:latin typeface="Montserrat"/>
                <a:ea typeface="Montserrat"/>
                <a:cs typeface="Montserrat"/>
                <a:sym typeface="Montserrat"/>
              </a:rPr>
              <a:t> de Vice Chefe da Unidade de pesquisa M3S;</a:t>
            </a:r>
            <a:endParaRPr sz="1400">
              <a:solidFill>
                <a:srgbClr val="000000"/>
              </a:solidFill>
              <a:latin typeface="Montserrat"/>
              <a:ea typeface="Montserrat"/>
              <a:cs typeface="Montserrat"/>
              <a:sym typeface="Montserrat"/>
            </a:endParaRPr>
          </a:p>
          <a:p>
            <a:pPr indent="-317500" lvl="0" marL="4572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Professor Adjunto de Engenharia e Gestão Industrial, Faculdade de Tecnologia, Universidade de Oulu;</a:t>
            </a:r>
            <a:endParaRPr sz="1400">
              <a:solidFill>
                <a:srgbClr val="000000"/>
              </a:solidFill>
              <a:latin typeface="Montserrat"/>
              <a:ea typeface="Montserrat"/>
              <a:cs typeface="Montserrat"/>
              <a:sym typeface="Montserrat"/>
            </a:endParaRPr>
          </a:p>
          <a:p>
            <a:pPr indent="-317500" lvl="0" marL="4572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Professor Assistente;</a:t>
            </a:r>
            <a:endParaRPr sz="1400">
              <a:solidFill>
                <a:srgbClr val="000000"/>
              </a:solidFill>
              <a:latin typeface="Montserrat"/>
              <a:ea typeface="Montserrat"/>
              <a:cs typeface="Montserrat"/>
              <a:sym typeface="Montserrat"/>
            </a:endParaRPr>
          </a:p>
          <a:p>
            <a:pPr indent="-317500" lvl="0" marL="4572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Bolsista de Pesquisa da Universidade </a:t>
            </a:r>
            <a:r>
              <a:rPr lang="pt-BR" sz="1400">
                <a:solidFill>
                  <a:srgbClr val="000000"/>
                </a:solidFill>
                <a:latin typeface="Montserrat"/>
                <a:ea typeface="Montserrat"/>
                <a:cs typeface="Montserrat"/>
                <a:sym typeface="Montserrat"/>
              </a:rPr>
              <a:t>Politécnica</a:t>
            </a:r>
            <a:r>
              <a:rPr lang="pt-BR" sz="1400">
                <a:solidFill>
                  <a:srgbClr val="000000"/>
                </a:solidFill>
                <a:latin typeface="Montserrat"/>
                <a:ea typeface="Montserrat"/>
                <a:cs typeface="Montserrat"/>
                <a:sym typeface="Montserrat"/>
              </a:rPr>
              <a:t> de Madrid;</a:t>
            </a:r>
            <a:endParaRPr sz="1400">
              <a:solidFill>
                <a:srgbClr val="000000"/>
              </a:solidFill>
              <a:latin typeface="Montserrat"/>
              <a:ea typeface="Montserrat"/>
              <a:cs typeface="Montserrat"/>
              <a:sym typeface="Montserrat"/>
            </a:endParaRPr>
          </a:p>
          <a:p>
            <a:pPr indent="-317500" lvl="0" marL="457200" rtl="0" algn="l">
              <a:spcBef>
                <a:spcPts val="0"/>
              </a:spcBef>
              <a:spcAft>
                <a:spcPts val="0"/>
              </a:spcAft>
              <a:buClr>
                <a:srgbClr val="000000"/>
              </a:buClr>
              <a:buSzPts val="1400"/>
              <a:buFont typeface="Montserrat"/>
              <a:buChar char="●"/>
            </a:pPr>
            <a:r>
              <a:rPr lang="pt-BR" sz="1400">
                <a:solidFill>
                  <a:srgbClr val="000000"/>
                </a:solidFill>
                <a:latin typeface="Montserrat"/>
                <a:ea typeface="Montserrat"/>
                <a:cs typeface="Montserrat"/>
                <a:sym typeface="Montserrat"/>
              </a:rPr>
              <a:t>Phd em Engenharia de Software.</a:t>
            </a:r>
            <a:endParaRPr sz="1400">
              <a:solidFill>
                <a:srgbClr val="000000"/>
              </a:solidFill>
              <a:latin typeface="Montserrat"/>
              <a:ea typeface="Montserrat"/>
              <a:cs typeface="Montserrat"/>
              <a:sym typeface="Montserrat"/>
            </a:endParaRPr>
          </a:p>
          <a:p>
            <a:pPr indent="0" lvl="0" marL="457200" rtl="0" algn="l">
              <a:spcBef>
                <a:spcPts val="1600"/>
              </a:spcBef>
              <a:spcAft>
                <a:spcPts val="1600"/>
              </a:spcAft>
              <a:buNone/>
            </a:pPr>
            <a:r>
              <a:t/>
            </a:r>
            <a:endParaRPr>
              <a:solidFill>
                <a:srgbClr val="FFFFFF"/>
              </a:solidFill>
            </a:endParaRPr>
          </a:p>
        </p:txBody>
      </p:sp>
      <p:sp>
        <p:nvSpPr>
          <p:cNvPr id="255" name="Google Shape;255;p20"/>
          <p:cNvSpPr txBox="1"/>
          <p:nvPr/>
        </p:nvSpPr>
        <p:spPr>
          <a:xfrm>
            <a:off x="1296225" y="4245800"/>
            <a:ext cx="1145100" cy="43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t/>
            </a:r>
            <a:endParaRPr sz="800">
              <a:solidFill>
                <a:schemeClr val="lt1"/>
              </a:solidFill>
              <a:latin typeface="Lato"/>
              <a:ea typeface="Lato"/>
              <a:cs typeface="Lato"/>
              <a:sym typeface="Lato"/>
            </a:endParaRPr>
          </a:p>
        </p:txBody>
      </p:sp>
      <p:sp>
        <p:nvSpPr>
          <p:cNvPr id="256" name="Google Shape;256;p20"/>
          <p:cNvSpPr txBox="1"/>
          <p:nvPr/>
        </p:nvSpPr>
        <p:spPr>
          <a:xfrm>
            <a:off x="3145688" y="4245800"/>
            <a:ext cx="1145100" cy="4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chemeClr val="lt1"/>
              </a:solidFill>
              <a:latin typeface="Lato"/>
              <a:ea typeface="Lato"/>
              <a:cs typeface="Lato"/>
              <a:sym typeface="Lato"/>
            </a:endParaRPr>
          </a:p>
        </p:txBody>
      </p:sp>
      <p:pic>
        <p:nvPicPr>
          <p:cNvPr id="257" name="Google Shape;257;p20"/>
          <p:cNvPicPr preferRelativeResize="0"/>
          <p:nvPr/>
        </p:nvPicPr>
        <p:blipFill>
          <a:blip r:embed="rId3">
            <a:alphaModFix/>
          </a:blip>
          <a:stretch>
            <a:fillRect/>
          </a:stretch>
        </p:blipFill>
        <p:spPr>
          <a:xfrm>
            <a:off x="5615900" y="1594475"/>
            <a:ext cx="2257999" cy="2257999"/>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1"/>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pt-BR">
                <a:solidFill>
                  <a:srgbClr val="000000"/>
                </a:solidFill>
              </a:rPr>
              <a:t>Markku Oivo</a:t>
            </a:r>
            <a:endParaRPr>
              <a:solidFill>
                <a:srgbClr val="000000"/>
              </a:solidFill>
            </a:endParaRPr>
          </a:p>
        </p:txBody>
      </p:sp>
      <p:pic>
        <p:nvPicPr>
          <p:cNvPr id="263" name="Google Shape;263;p21"/>
          <p:cNvPicPr preferRelativeResize="0"/>
          <p:nvPr/>
        </p:nvPicPr>
        <p:blipFill>
          <a:blip r:embed="rId3">
            <a:alphaModFix/>
          </a:blip>
          <a:stretch>
            <a:fillRect/>
          </a:stretch>
        </p:blipFill>
        <p:spPr>
          <a:xfrm>
            <a:off x="6627650" y="1699700"/>
            <a:ext cx="2258000" cy="2258000"/>
          </a:xfrm>
          <a:prstGeom prst="rect">
            <a:avLst/>
          </a:prstGeom>
          <a:noFill/>
          <a:ln>
            <a:noFill/>
          </a:ln>
          <a:effectLst>
            <a:outerShdw blurRad="57150" rotWithShape="0" algn="bl" dir="5400000" dist="19050">
              <a:srgbClr val="000000"/>
            </a:outerShdw>
          </a:effectLst>
        </p:spPr>
      </p:pic>
      <p:sp>
        <p:nvSpPr>
          <p:cNvPr id="264" name="Google Shape;264;p21"/>
          <p:cNvSpPr txBox="1"/>
          <p:nvPr/>
        </p:nvSpPr>
        <p:spPr>
          <a:xfrm>
            <a:off x="968725" y="1350450"/>
            <a:ext cx="5658900" cy="3661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ontserrat"/>
              <a:buChar char="●"/>
            </a:pPr>
            <a:r>
              <a:rPr lang="pt-BR">
                <a:latin typeface="Montserrat"/>
                <a:ea typeface="Montserrat"/>
                <a:cs typeface="Montserrat"/>
                <a:sym typeface="Montserrat"/>
              </a:rPr>
              <a:t>Professor na Universidade de Oulu;</a:t>
            </a:r>
            <a:endParaRPr>
              <a:latin typeface="Montserrat"/>
              <a:ea typeface="Montserrat"/>
              <a:cs typeface="Montserrat"/>
              <a:sym typeface="Montserrat"/>
            </a:endParaRPr>
          </a:p>
          <a:p>
            <a:pPr indent="-317500" lvl="0" marL="457200" marR="25400" rtl="0" algn="l">
              <a:lnSpc>
                <a:spcPct val="100000"/>
              </a:lnSpc>
              <a:spcBef>
                <a:spcPts val="0"/>
              </a:spcBef>
              <a:spcAft>
                <a:spcPts val="0"/>
              </a:spcAft>
              <a:buSzPts val="1400"/>
              <a:buFont typeface="Montserrat"/>
              <a:buChar char="●"/>
            </a:pPr>
            <a:r>
              <a:rPr lang="pt-BR">
                <a:latin typeface="Montserrat"/>
                <a:ea typeface="Montserrat"/>
                <a:cs typeface="Montserrat"/>
                <a:sym typeface="Montserrat"/>
              </a:rPr>
              <a:t>Diretor da unidade M3S e do grupo de pesquisa M-Group ;</a:t>
            </a:r>
            <a:endParaRPr>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pt-BR">
                <a:latin typeface="Montserrat"/>
                <a:ea typeface="Montserrat"/>
                <a:cs typeface="Montserrat"/>
                <a:sym typeface="Montserrat"/>
              </a:rPr>
              <a:t>Chefe de departamento, dirigindo pesquisa e ensino em engenharia de software e sistemas de informação;</a:t>
            </a:r>
            <a:endParaRPr>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pt-BR">
                <a:latin typeface="Montserrat"/>
                <a:ea typeface="Montserrat"/>
                <a:cs typeface="Montserrat"/>
                <a:sym typeface="Montserrat"/>
              </a:rPr>
              <a:t>Título Adjunto (</a:t>
            </a:r>
            <a:r>
              <a:rPr lang="pt-BR">
                <a:latin typeface="Montserrat"/>
                <a:ea typeface="Montserrat"/>
                <a:cs typeface="Montserrat"/>
                <a:sym typeface="Montserrat"/>
              </a:rPr>
              <a:t>docente</a:t>
            </a:r>
            <a:r>
              <a:rPr lang="pt-BR">
                <a:latin typeface="Montserrat"/>
                <a:ea typeface="Montserrat"/>
                <a:cs typeface="Montserrat"/>
                <a:sym typeface="Montserrat"/>
              </a:rPr>
              <a:t>) em  Engenharia de software;</a:t>
            </a:r>
            <a:endParaRPr>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Lato"/>
              <a:buChar char="●"/>
            </a:pPr>
            <a:r>
              <a:rPr lang="pt-BR">
                <a:latin typeface="Montserrat"/>
                <a:ea typeface="Montserrat"/>
                <a:cs typeface="Montserrat"/>
                <a:sym typeface="Montserrat"/>
              </a:rPr>
              <a:t>eMBA com tese em produtividade e Marketing de Serviços de P &amp; D";</a:t>
            </a:r>
            <a:endParaRPr>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Lato"/>
              <a:buChar char="●"/>
            </a:pPr>
            <a:r>
              <a:rPr lang="pt-BR">
                <a:latin typeface="Montserrat"/>
                <a:ea typeface="Montserrat"/>
                <a:cs typeface="Montserrat"/>
                <a:sym typeface="Montserrat"/>
              </a:rPr>
              <a:t>Dr Eng, Engenharia de Software com tese em Gerenciamento quantitativo de produção de software usando modelos orientados a objetos;</a:t>
            </a:r>
            <a:endParaRPr>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Lato"/>
              <a:buChar char="●"/>
            </a:pPr>
            <a:r>
              <a:rPr lang="pt-BR">
                <a:latin typeface="Montserrat"/>
                <a:ea typeface="Montserrat"/>
                <a:cs typeface="Montserrat"/>
                <a:sym typeface="Montserrat"/>
              </a:rPr>
              <a:t>Licenciatura </a:t>
            </a:r>
            <a:r>
              <a:rPr lang="pt-BR">
                <a:latin typeface="Montserrat"/>
                <a:ea typeface="Montserrat"/>
                <a:cs typeface="Montserrat"/>
                <a:sym typeface="Montserrat"/>
              </a:rPr>
              <a:t>técnica</a:t>
            </a:r>
            <a:r>
              <a:rPr lang="pt-BR">
                <a:latin typeface="Montserrat"/>
                <a:ea typeface="Montserrat"/>
                <a:cs typeface="Montserrat"/>
                <a:sym typeface="Montserrat"/>
              </a:rPr>
              <a:t> na universidade de Oulu com tese sem Suporte baseado em conhecimento para análise e design de software de computador embarcado;</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pt-BR">
                <a:solidFill>
                  <a:srgbClr val="000000"/>
                </a:solidFill>
              </a:rPr>
              <a:t>Lucy Ellen Lwakatare</a:t>
            </a:r>
            <a:endParaRPr>
              <a:solidFill>
                <a:srgbClr val="000000"/>
              </a:solidFill>
            </a:endParaRPr>
          </a:p>
        </p:txBody>
      </p:sp>
      <p:pic>
        <p:nvPicPr>
          <p:cNvPr id="270" name="Google Shape;270;p22"/>
          <p:cNvPicPr preferRelativeResize="0"/>
          <p:nvPr/>
        </p:nvPicPr>
        <p:blipFill>
          <a:blip r:embed="rId3">
            <a:alphaModFix/>
          </a:blip>
          <a:stretch>
            <a:fillRect/>
          </a:stretch>
        </p:blipFill>
        <p:spPr>
          <a:xfrm>
            <a:off x="6402800" y="1759475"/>
            <a:ext cx="2235050" cy="2235050"/>
          </a:xfrm>
          <a:prstGeom prst="rect">
            <a:avLst/>
          </a:prstGeom>
          <a:noFill/>
          <a:ln>
            <a:noFill/>
          </a:ln>
          <a:effectLst>
            <a:outerShdw blurRad="57150" rotWithShape="0" algn="bl" dir="3420000" dist="19050">
              <a:srgbClr val="000000"/>
            </a:outerShdw>
          </a:effectLst>
        </p:spPr>
      </p:pic>
      <p:sp>
        <p:nvSpPr>
          <p:cNvPr id="271" name="Google Shape;271;p22"/>
          <p:cNvSpPr txBox="1"/>
          <p:nvPr/>
        </p:nvSpPr>
        <p:spPr>
          <a:xfrm>
            <a:off x="1095575" y="1552025"/>
            <a:ext cx="5201100" cy="306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pt-BR">
                <a:latin typeface="Montserrat"/>
                <a:ea typeface="Montserrat"/>
                <a:cs typeface="Montserrat"/>
                <a:sym typeface="Montserrat"/>
              </a:rPr>
              <a:t>Pesquisadora na Universidade de Oulu;</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pt-BR">
                <a:latin typeface="Montserrat"/>
                <a:ea typeface="Montserrat"/>
                <a:cs typeface="Montserrat"/>
                <a:sym typeface="Montserrat"/>
              </a:rPr>
              <a:t>Pesquisadora de pós-doutorado na Universidade Chalmers de Tecnologia;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pt-BR">
                <a:latin typeface="Montserrat"/>
                <a:ea typeface="Montserrat"/>
                <a:cs typeface="Montserrat"/>
                <a:sym typeface="Montserrat"/>
              </a:rPr>
              <a:t>Faculdade de Tecnologia de Informação e Engenharia Elétrica;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pt-BR">
                <a:latin typeface="Montserrat"/>
                <a:ea typeface="Montserrat"/>
                <a:cs typeface="Montserrat"/>
                <a:sym typeface="Montserrat"/>
              </a:rPr>
              <a:t>Pesquisadora Phd com pesquisa </a:t>
            </a:r>
            <a:r>
              <a:rPr lang="pt-BR">
                <a:latin typeface="Montserrat"/>
                <a:ea typeface="Montserrat"/>
                <a:cs typeface="Montserrat"/>
                <a:sym typeface="Montserrat"/>
              </a:rPr>
              <a:t>empírica</a:t>
            </a:r>
            <a:r>
              <a:rPr lang="pt-BR">
                <a:latin typeface="Montserrat"/>
                <a:ea typeface="Montserrat"/>
                <a:cs typeface="Montserrat"/>
                <a:sym typeface="Montserrat"/>
              </a:rPr>
              <a:t> em DevOp, Continuous Delivery/Deployment e Release process, planning and management etc;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pt-BR">
                <a:latin typeface="Montserrat"/>
                <a:ea typeface="Montserrat"/>
                <a:cs typeface="Montserrat"/>
                <a:sym typeface="Montserrat"/>
              </a:rPr>
              <a:t>Assistente de Pesquisa relacionada ao gerenciamento de portfólio de TI, na Universidade de Oulu;</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pt-BR">
                <a:latin typeface="Montserrat"/>
                <a:ea typeface="Montserrat"/>
                <a:cs typeface="Montserrat"/>
                <a:sym typeface="Montserrat"/>
              </a:rPr>
              <a:t>Phd em C</a:t>
            </a:r>
            <a:r>
              <a:rPr lang="pt-BR">
                <a:latin typeface="Montserrat"/>
                <a:ea typeface="Montserrat"/>
                <a:cs typeface="Montserrat"/>
                <a:sym typeface="Montserrat"/>
              </a:rPr>
              <a:t>iência</a:t>
            </a:r>
            <a:r>
              <a:rPr lang="pt-BR">
                <a:latin typeface="Montserrat"/>
                <a:ea typeface="Montserrat"/>
                <a:cs typeface="Montserrat"/>
                <a:sym typeface="Montserrat"/>
              </a:rPr>
              <a:t> de Processamento de Informação;</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pt-BR">
                <a:latin typeface="Montserrat"/>
                <a:ea typeface="Montserrat"/>
                <a:cs typeface="Montserrat"/>
                <a:sym typeface="Montserrat"/>
              </a:rPr>
              <a:t>Mestre da </a:t>
            </a:r>
            <a:r>
              <a:rPr lang="pt-BR">
                <a:latin typeface="Montserrat"/>
                <a:ea typeface="Montserrat"/>
                <a:cs typeface="Montserrat"/>
                <a:sym typeface="Montserrat"/>
              </a:rPr>
              <a:t>Ciência</a:t>
            </a:r>
            <a:r>
              <a:rPr lang="pt-BR">
                <a:latin typeface="Montserrat"/>
                <a:ea typeface="Montserrat"/>
                <a:cs typeface="Montserrat"/>
                <a:sym typeface="Montserrat"/>
              </a:rPr>
              <a:t> (M.Sc.) em </a:t>
            </a:r>
            <a:r>
              <a:rPr lang="pt-BR">
                <a:latin typeface="Montserrat"/>
                <a:ea typeface="Montserrat"/>
                <a:cs typeface="Montserrat"/>
                <a:sym typeface="Montserrat"/>
              </a:rPr>
              <a:t>ciência</a:t>
            </a:r>
            <a:r>
              <a:rPr lang="pt-BR">
                <a:latin typeface="Montserrat"/>
                <a:ea typeface="Montserrat"/>
                <a:cs typeface="Montserrat"/>
                <a:sym typeface="Montserrat"/>
              </a:rPr>
              <a:t> de processamento de informação;</a:t>
            </a:r>
            <a:endParaRPr>
              <a:latin typeface="Montserrat"/>
              <a:ea typeface="Montserrat"/>
              <a:cs typeface="Montserrat"/>
              <a:sym typeface="Montserrat"/>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3"/>
          <p:cNvSpPr txBox="1"/>
          <p:nvPr/>
        </p:nvSpPr>
        <p:spPr>
          <a:xfrm>
            <a:off x="0" y="603625"/>
            <a:ext cx="5532300" cy="5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latin typeface="Lato"/>
                <a:ea typeface="Lato"/>
                <a:cs typeface="Lato"/>
                <a:sym typeface="Lato"/>
              </a:rPr>
              <a:t>Introdução</a:t>
            </a:r>
            <a:endParaRPr sz="2400">
              <a:latin typeface="Lato"/>
              <a:ea typeface="Lato"/>
              <a:cs typeface="Lato"/>
              <a:sym typeface="Lato"/>
            </a:endParaRPr>
          </a:p>
        </p:txBody>
      </p:sp>
      <p:pic>
        <p:nvPicPr>
          <p:cNvPr id="277" name="Google Shape;277;p23"/>
          <p:cNvPicPr preferRelativeResize="0"/>
          <p:nvPr/>
        </p:nvPicPr>
        <p:blipFill>
          <a:blip r:embed="rId3">
            <a:alphaModFix/>
          </a:blip>
          <a:stretch>
            <a:fillRect/>
          </a:stretch>
        </p:blipFill>
        <p:spPr>
          <a:xfrm>
            <a:off x="5438525" y="1616425"/>
            <a:ext cx="2931150" cy="2931150"/>
          </a:xfrm>
          <a:prstGeom prst="rect">
            <a:avLst/>
          </a:prstGeom>
          <a:noFill/>
          <a:ln>
            <a:noFill/>
          </a:ln>
        </p:spPr>
      </p:pic>
      <p:sp>
        <p:nvSpPr>
          <p:cNvPr id="278" name="Google Shape;278;p23"/>
          <p:cNvSpPr txBox="1"/>
          <p:nvPr/>
        </p:nvSpPr>
        <p:spPr>
          <a:xfrm>
            <a:off x="829175" y="1442950"/>
            <a:ext cx="4482900" cy="3278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pt-BR">
                <a:solidFill>
                  <a:srgbClr val="212121"/>
                </a:solidFill>
                <a:latin typeface="Montserrat"/>
                <a:ea typeface="Montserrat"/>
                <a:cs typeface="Montserrat"/>
                <a:sym typeface="Montserrat"/>
              </a:rPr>
              <a:t>O termo Devops foi popularizado através de uma série de DevOps-Dias, que começou após uma apresentação de Patrick Debois e Andrew Clay Shafers na Conferência Ágil de 2008.</a:t>
            </a:r>
            <a:endParaRPr>
              <a:solidFill>
                <a:srgbClr val="212121"/>
              </a:solidFill>
              <a:latin typeface="Montserrat"/>
              <a:ea typeface="Montserrat"/>
              <a:cs typeface="Montserrat"/>
              <a:sym typeface="Montserrat"/>
            </a:endParaRPr>
          </a:p>
          <a:p>
            <a:pPr indent="-317500" lvl="0" marL="457200" rtl="0" algn="l">
              <a:lnSpc>
                <a:spcPct val="115000"/>
              </a:lnSpc>
              <a:spcBef>
                <a:spcPts val="0"/>
              </a:spcBef>
              <a:spcAft>
                <a:spcPts val="0"/>
              </a:spcAft>
              <a:buClr>
                <a:srgbClr val="212121"/>
              </a:buClr>
              <a:buSzPts val="1400"/>
              <a:buFont typeface="Montserrat"/>
              <a:buChar char="●"/>
            </a:pPr>
            <a:r>
              <a:rPr lang="pt-BR">
                <a:solidFill>
                  <a:srgbClr val="212121"/>
                </a:solidFill>
                <a:latin typeface="Montserrat"/>
                <a:ea typeface="Montserrat"/>
                <a:cs typeface="Montserrat"/>
                <a:sym typeface="Montserrat"/>
              </a:rPr>
              <a:t>Comparativo entre Devops e práticas de desenvolvimento de software.</a:t>
            </a:r>
            <a:endParaRPr>
              <a:solidFill>
                <a:srgbClr val="21212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4"/>
          <p:cNvSpPr txBox="1"/>
          <p:nvPr/>
        </p:nvSpPr>
        <p:spPr>
          <a:xfrm>
            <a:off x="1619500" y="764400"/>
            <a:ext cx="34593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Lato"/>
                <a:ea typeface="Lato"/>
                <a:cs typeface="Lato"/>
                <a:sym typeface="Lato"/>
              </a:rPr>
              <a:t>Motivação</a:t>
            </a:r>
            <a:endParaRPr sz="2400">
              <a:latin typeface="Lato"/>
              <a:ea typeface="Lato"/>
              <a:cs typeface="Lato"/>
              <a:sym typeface="Lato"/>
            </a:endParaRPr>
          </a:p>
        </p:txBody>
      </p:sp>
      <p:pic>
        <p:nvPicPr>
          <p:cNvPr id="284" name="Google Shape;284;p24"/>
          <p:cNvPicPr preferRelativeResize="0"/>
          <p:nvPr/>
        </p:nvPicPr>
        <p:blipFill>
          <a:blip r:embed="rId3">
            <a:alphaModFix/>
          </a:blip>
          <a:stretch>
            <a:fillRect/>
          </a:stretch>
        </p:blipFill>
        <p:spPr>
          <a:xfrm>
            <a:off x="5078800" y="1111150"/>
            <a:ext cx="3760401" cy="3760401"/>
          </a:xfrm>
          <a:prstGeom prst="rect">
            <a:avLst/>
          </a:prstGeom>
          <a:noFill/>
          <a:ln>
            <a:noFill/>
          </a:ln>
        </p:spPr>
      </p:pic>
      <p:sp>
        <p:nvSpPr>
          <p:cNvPr id="285" name="Google Shape;285;p24"/>
          <p:cNvSpPr txBox="1"/>
          <p:nvPr/>
        </p:nvSpPr>
        <p:spPr>
          <a:xfrm>
            <a:off x="1619500" y="1580800"/>
            <a:ext cx="3594900" cy="23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Montserrat"/>
                <a:ea typeface="Montserrat"/>
                <a:cs typeface="Montserrat"/>
                <a:sym typeface="Montserrat"/>
              </a:rPr>
              <a:t>Esclarecer o que é realmente o </a:t>
            </a:r>
            <a:r>
              <a:rPr lang="pt-BR">
                <a:latin typeface="Montserrat"/>
                <a:ea typeface="Montserrat"/>
                <a:cs typeface="Montserrat"/>
                <a:sym typeface="Montserrat"/>
              </a:rPr>
              <a:t>fenômeno</a:t>
            </a:r>
            <a:r>
              <a:rPr lang="pt-BR">
                <a:latin typeface="Montserrat"/>
                <a:ea typeface="Montserrat"/>
                <a:cs typeface="Montserrat"/>
                <a:sym typeface="Montserrat"/>
              </a:rPr>
              <a:t> Devops!</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5"/>
          <p:cNvSpPr txBox="1"/>
          <p:nvPr/>
        </p:nvSpPr>
        <p:spPr>
          <a:xfrm>
            <a:off x="1619500" y="464550"/>
            <a:ext cx="34593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latin typeface="Lato"/>
                <a:ea typeface="Lato"/>
                <a:cs typeface="Lato"/>
                <a:sym typeface="Lato"/>
              </a:rPr>
              <a:t>Método de Pesquisa</a:t>
            </a:r>
            <a:endParaRPr sz="2400">
              <a:latin typeface="Lato"/>
              <a:ea typeface="Lato"/>
              <a:cs typeface="Lato"/>
              <a:sym typeface="Lato"/>
            </a:endParaRPr>
          </a:p>
        </p:txBody>
      </p:sp>
      <p:sp>
        <p:nvSpPr>
          <p:cNvPr id="291" name="Google Shape;291;p25"/>
          <p:cNvSpPr txBox="1"/>
          <p:nvPr/>
        </p:nvSpPr>
        <p:spPr>
          <a:xfrm>
            <a:off x="824100" y="1598225"/>
            <a:ext cx="2816400" cy="237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a:latin typeface="Montserrat"/>
                <a:ea typeface="Montserrat"/>
                <a:cs typeface="Montserrat"/>
                <a:sym typeface="Montserrat"/>
              </a:rPr>
              <a:t>Adotando uma abordagem de pesquisa qualitativa, os dados foram coletados de documentos científicos artigos científicos e respostas de profissionais </a:t>
            </a:r>
            <a:r>
              <a:rPr lang="pt-BR">
                <a:latin typeface="Montserrat"/>
                <a:ea typeface="Montserrat"/>
                <a:cs typeface="Montserrat"/>
                <a:sym typeface="Montserrat"/>
              </a:rPr>
              <a:t>participantes</a:t>
            </a:r>
            <a:r>
              <a:rPr lang="pt-BR">
                <a:latin typeface="Montserrat"/>
                <a:ea typeface="Montserrat"/>
                <a:cs typeface="Montserrat"/>
                <a:sym typeface="Montserrat"/>
              </a:rPr>
              <a:t> que participaram de um workshop de DevOps. </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p:txBody>
      </p:sp>
      <p:pic>
        <p:nvPicPr>
          <p:cNvPr id="292" name="Google Shape;292;p25"/>
          <p:cNvPicPr preferRelativeResize="0"/>
          <p:nvPr/>
        </p:nvPicPr>
        <p:blipFill>
          <a:blip r:embed="rId3">
            <a:alphaModFix/>
          </a:blip>
          <a:stretch>
            <a:fillRect/>
          </a:stretch>
        </p:blipFill>
        <p:spPr>
          <a:xfrm>
            <a:off x="7050963" y="308086"/>
            <a:ext cx="1815875" cy="1815875"/>
          </a:xfrm>
          <a:prstGeom prst="rect">
            <a:avLst/>
          </a:prstGeom>
          <a:noFill/>
          <a:ln>
            <a:noFill/>
          </a:ln>
        </p:spPr>
      </p:pic>
      <p:sp>
        <p:nvSpPr>
          <p:cNvPr id="293" name="Google Shape;293;p25"/>
          <p:cNvSpPr txBox="1"/>
          <p:nvPr/>
        </p:nvSpPr>
        <p:spPr>
          <a:xfrm>
            <a:off x="3876775" y="1598225"/>
            <a:ext cx="3342600" cy="29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latin typeface="Montserrat"/>
                <a:ea typeface="Montserrat"/>
                <a:cs typeface="Montserrat"/>
                <a:sym typeface="Montserrat"/>
              </a:rPr>
              <a:t>Artigos científicos foram reunidos expandindo nossa pesquisa bibliográfica anterior em DevOps para incluir recentes publicações de novembro de 2014 a março de 2016. Documentos não científicos foram coletados usando o método de revisão de literatura multivocal (MLR);</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